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8"/>
  </p:notesMasterIdLst>
  <p:sldIdLst>
    <p:sldId id="258" r:id="rId2"/>
    <p:sldId id="256" r:id="rId3"/>
    <p:sldId id="257" r:id="rId4"/>
    <p:sldId id="279" r:id="rId5"/>
    <p:sldId id="259" r:id="rId6"/>
    <p:sldId id="350" r:id="rId7"/>
    <p:sldId id="407" r:id="rId8"/>
    <p:sldId id="411" r:id="rId9"/>
    <p:sldId id="409" r:id="rId10"/>
    <p:sldId id="410" r:id="rId11"/>
    <p:sldId id="354" r:id="rId12"/>
    <p:sldId id="412" r:id="rId13"/>
    <p:sldId id="355" r:id="rId14"/>
    <p:sldId id="413" r:id="rId15"/>
    <p:sldId id="358" r:id="rId16"/>
    <p:sldId id="414" r:id="rId17"/>
    <p:sldId id="415" r:id="rId18"/>
    <p:sldId id="416" r:id="rId19"/>
    <p:sldId id="417" r:id="rId20"/>
    <p:sldId id="380" r:id="rId21"/>
    <p:sldId id="418" r:id="rId22"/>
    <p:sldId id="419" r:id="rId23"/>
    <p:sldId id="363" r:id="rId24"/>
    <p:sldId id="420" r:id="rId25"/>
    <p:sldId id="421" r:id="rId26"/>
    <p:sldId id="422" r:id="rId27"/>
    <p:sldId id="423" r:id="rId28"/>
    <p:sldId id="424" r:id="rId29"/>
    <p:sldId id="425" r:id="rId30"/>
    <p:sldId id="426" r:id="rId31"/>
    <p:sldId id="428" r:id="rId32"/>
    <p:sldId id="298" r:id="rId33"/>
    <p:sldId id="427" r:id="rId34"/>
    <p:sldId id="348" r:id="rId35"/>
    <p:sldId id="275" r:id="rId36"/>
    <p:sldId id="278" r:id="rId37"/>
  </p:sldIdLst>
  <p:sldSz cx="9144000" cy="5143500" type="screen16x9"/>
  <p:notesSz cx="6858000" cy="9144000"/>
  <p:embeddedFontLst>
    <p:embeddedFont>
      <p:font typeface="Arimo"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Consolas" panose="020B0609020204030204" pitchFamily="49" charset="0"/>
      <p:regular r:id="rId48"/>
      <p:bold r:id="rId49"/>
      <p:italic r:id="rId50"/>
      <p:boldItalic r:id="rId51"/>
    </p:embeddedFont>
    <p:embeddedFont>
      <p:font typeface="Tahoma" panose="020B0604030504040204" pitchFamily="3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5"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76146" autoAdjust="0"/>
  </p:normalViewPr>
  <p:slideViewPr>
    <p:cSldViewPr snapToGrid="0">
      <p:cViewPr varScale="1">
        <p:scale>
          <a:sx n="113" d="100"/>
          <a:sy n="113" d="100"/>
        </p:scale>
        <p:origin x="873" y="66"/>
      </p:cViewPr>
      <p:guideLst>
        <p:guide pos="2880"/>
        <p:guide orient="horz" pos="1620"/>
      </p:guideLst>
    </p:cSldViewPr>
  </p:slideViewPr>
  <p:notesTextViewPr>
    <p:cViewPr>
      <p:scale>
        <a:sx n="150" d="100"/>
        <a:sy n="150" d="100"/>
      </p:scale>
      <p:origin x="0" y="0"/>
    </p:cViewPr>
  </p:notesTextViewPr>
  <p:sorterViewPr>
    <p:cViewPr>
      <p:scale>
        <a:sx n="100" d="100"/>
        <a:sy n="100" d="100"/>
      </p:scale>
      <p:origin x="0" y="-62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Process_control_bloc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ysinternals/downloads/process-explor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modernescpp.com/index.php/a-new-thread-with-c-20-std-jthrea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נדבר על מושג מאוד חשוב – תהליך (</a:t>
            </a:r>
            <a:r>
              <a:rPr lang="en-US" dirty="0"/>
              <a:t>Process</a:t>
            </a:r>
            <a:r>
              <a:rPr lang="he-IL" dirty="0"/>
              <a:t>)</a:t>
            </a:r>
            <a:endParaRPr dirty="0"/>
          </a:p>
        </p:txBody>
      </p:sp>
    </p:spTree>
    <p:extLst>
      <p:ext uri="{BB962C8B-B14F-4D97-AF65-F5344CB8AC3E}">
        <p14:creationId xmlns:p14="http://schemas.microsoft.com/office/powerpoint/2010/main" val="3928014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baseline="0" dirty="0"/>
              <a:t>מופע של תכנית</a:t>
            </a:r>
            <a:endParaRPr lang="he-IL" b="0" baseline="0" dirty="0"/>
          </a:p>
          <a:p>
            <a:pPr marL="158750" indent="0" algn="r" rtl="1">
              <a:buNone/>
            </a:pPr>
            <a:r>
              <a:rPr lang="he-IL" b="0" baseline="0" dirty="0"/>
              <a:t>אפשר לראות דוגמא עם </a:t>
            </a:r>
            <a:r>
              <a:rPr lang="en-US" b="0" baseline="0" dirty="0"/>
              <a:t>Chrome</a:t>
            </a:r>
            <a:r>
              <a:rPr lang="he-IL" b="0" baseline="0" dirty="0"/>
              <a:t>, נניח ונפתח המון לשוניות של </a:t>
            </a:r>
            <a:r>
              <a:rPr lang="en-US" b="0" baseline="0" dirty="0"/>
              <a:t>Chrome</a:t>
            </a:r>
            <a:r>
              <a:rPr lang="he-IL" b="0" baseline="0" dirty="0"/>
              <a:t>, כל לשונית </a:t>
            </a:r>
            <a:r>
              <a:rPr lang="he-IL" b="0" baseline="0" dirty="0" err="1"/>
              <a:t>תיהיה</a:t>
            </a:r>
            <a:r>
              <a:rPr lang="he-IL" b="0" baseline="0" dirty="0"/>
              <a:t> מופע של </a:t>
            </a:r>
            <a:r>
              <a:rPr lang="he-IL" b="0" baseline="0" dirty="0" err="1"/>
              <a:t>התכנית</a:t>
            </a:r>
            <a:r>
              <a:rPr lang="he-IL" b="0" baseline="0" dirty="0"/>
              <a:t> </a:t>
            </a:r>
            <a:r>
              <a:rPr lang="en-US" b="0" baseline="0" dirty="0"/>
              <a:t>Chrome</a:t>
            </a:r>
            <a:r>
              <a:rPr lang="he-IL" b="0" baseline="0" dirty="0"/>
              <a:t>, ואותה נוכל לראות כשנפתח את ה-</a:t>
            </a:r>
            <a:r>
              <a:rPr lang="en-US" b="0" baseline="0" dirty="0"/>
              <a:t>task manager</a:t>
            </a:r>
            <a:r>
              <a:rPr lang="he-IL" b="0" baseline="0" dirty="0"/>
              <a:t>.</a:t>
            </a:r>
          </a:p>
          <a:p>
            <a:pPr marL="158750" indent="0" algn="r" rtl="1">
              <a:buNone/>
            </a:pPr>
            <a:r>
              <a:rPr lang="he-IL" b="0" baseline="0" dirty="0"/>
              <a:t>לכל תהליך כזה מוקצה משאבים (זיכרון) ומזהים (</a:t>
            </a:r>
            <a:r>
              <a:rPr lang="en-US" b="0" baseline="0" dirty="0"/>
              <a:t>ID</a:t>
            </a:r>
            <a:r>
              <a:rPr lang="he-IL" b="0" baseline="0" dirty="0"/>
              <a:t>) וכו'</a:t>
            </a:r>
            <a:endParaRPr lang="he-IL" b="1" baseline="0" dirty="0"/>
          </a:p>
          <a:p>
            <a:pPr marL="158750" indent="0" algn="r" rtl="1">
              <a:buNone/>
            </a:pPr>
            <a:endParaRPr lang="he-IL" baseline="0" dirty="0"/>
          </a:p>
          <a:p>
            <a:pPr marL="158750" indent="0" algn="r" rtl="1">
              <a:buNone/>
            </a:pPr>
            <a:r>
              <a:rPr lang="he-IL" b="1" baseline="0" dirty="0"/>
              <a:t>מרחב זיכרון של תהליך</a:t>
            </a:r>
          </a:p>
          <a:p>
            <a:pPr marL="158750" indent="0" algn="r" rtl="1">
              <a:buNone/>
            </a:pPr>
            <a:r>
              <a:rPr lang="he-IL" baseline="0" dirty="0"/>
              <a:t>מרחב הזיכרון של תהליך הוא אזור הזיכרון המוקצה לתהליך. </a:t>
            </a:r>
            <a:br>
              <a:rPr lang="en-US" baseline="0" dirty="0"/>
            </a:br>
            <a:r>
              <a:rPr lang="he-IL" baseline="0" dirty="0"/>
              <a:t>בפועל אנו מדברים על הזיכרון הווירטואלי של המחשב, אבל גם הוא מחולק למקטעים. (לא בחומר של הקורס שלנו)</a:t>
            </a:r>
          </a:p>
          <a:p>
            <a:pPr marL="158750" indent="0" algn="r" rtl="1">
              <a:buNone/>
            </a:pPr>
            <a:r>
              <a:rPr lang="he-IL" dirty="0"/>
              <a:t>עדיפות בתזמון באה לידי ביטוי</a:t>
            </a:r>
            <a:r>
              <a:rPr lang="he-IL" baseline="0" dirty="0"/>
              <a:t> במספר מאפיינים כמו: כמה זמן התהליך ירוץ על המעבד (כמה מילי שניות), כמה דחוף לנו להריץ את התהליך מול תהליכים אחרים, האם התהליך אמור לבצע המון חישובים או אולי לבצע רק קלט פלט מהיר מול המשתמש </a:t>
            </a:r>
            <a:r>
              <a:rPr lang="he-IL" baseline="0" dirty="0" err="1"/>
              <a:t>וכו</a:t>
            </a:r>
            <a:r>
              <a:rPr lang="he-IL" baseline="0" dirty="0"/>
              <a:t>'.</a:t>
            </a:r>
            <a:endParaRPr lang="he-IL" dirty="0"/>
          </a:p>
          <a:p>
            <a:pPr marL="158750" indent="0" algn="r" rtl="1">
              <a:buNone/>
            </a:pPr>
            <a:r>
              <a:rPr lang="he-IL" dirty="0"/>
              <a:t>קריאה נוספת על עדיפות בתזמון</a:t>
            </a:r>
            <a:endParaRPr lang="he-IL" baseline="0" dirty="0"/>
          </a:p>
          <a:p>
            <a:pPr marL="158750" indent="0" algn="r" rtl="1">
              <a:buNone/>
            </a:pPr>
            <a:r>
              <a:rPr lang="en-US" baseline="0" dirty="0"/>
              <a:t>http://msdn.microsoft.com/en-us/library/windows/desktop/ms685100%28v=vs.85%29.aspx</a:t>
            </a:r>
            <a:endParaRPr lang="he-IL" baseline="0" dirty="0"/>
          </a:p>
          <a:p>
            <a:pPr marL="158750" indent="0" algn="r" rtl="1">
              <a:buNone/>
            </a:pPr>
            <a:endParaRPr lang="he-IL" baseline="0" dirty="0"/>
          </a:p>
          <a:p>
            <a:pPr marL="158750" indent="0" algn="r" rtl="1">
              <a:buNone/>
            </a:pPr>
            <a:r>
              <a:rPr lang="he-IL" baseline="0" dirty="0"/>
              <a:t>במערכת ההפעלה לינוקס, תהליך הוא פשוט </a:t>
            </a:r>
            <a:r>
              <a:rPr lang="en-US" baseline="0" dirty="0"/>
              <a:t>struct</a:t>
            </a:r>
            <a:r>
              <a:rPr lang="he-IL" baseline="0" dirty="0"/>
              <a:t> בשם </a:t>
            </a:r>
            <a:r>
              <a:rPr lang="en-US" baseline="0" dirty="0"/>
              <a:t>PCB</a:t>
            </a:r>
            <a:r>
              <a:rPr lang="he-IL" baseline="0" dirty="0"/>
              <a:t> (</a:t>
            </a:r>
            <a:r>
              <a:rPr lang="en-US" baseline="0" dirty="0"/>
              <a:t>Process Control Block</a:t>
            </a:r>
            <a:r>
              <a:rPr lang="he-IL" baseline="0" dirty="0"/>
              <a:t>) </a:t>
            </a:r>
            <a:br>
              <a:rPr lang="en-US" baseline="0" dirty="0"/>
            </a:br>
            <a:r>
              <a:rPr lang="he-IL" baseline="0" dirty="0"/>
              <a:t>שמורכב מהמון שדות שונים (סביבות 100) אשר מאגדים את כלל האינפורמציה הנדרשת.</a:t>
            </a:r>
            <a:br>
              <a:rPr lang="en-US" baseline="0" dirty="0"/>
            </a:br>
            <a:r>
              <a:rPr lang="he-IL" baseline="0" dirty="0"/>
              <a:t>(לקריאה נוספת </a:t>
            </a:r>
            <a:r>
              <a:rPr lang="en-US" dirty="0">
                <a:hlinkClick r:id="rId3"/>
              </a:rPr>
              <a:t>https://en.wikipedia.org/wiki/Process_control_block</a:t>
            </a:r>
            <a:r>
              <a:rPr lang="he-IL" dirty="0"/>
              <a:t>)</a:t>
            </a:r>
            <a:endParaRPr lang="en-US" baseline="0" dirty="0"/>
          </a:p>
          <a:p>
            <a:pPr marL="158750" indent="0">
              <a:buNone/>
            </a:pPr>
            <a:endParaRPr lang="en-US" dirty="0"/>
          </a:p>
        </p:txBody>
      </p:sp>
    </p:spTree>
    <p:extLst>
      <p:ext uri="{BB962C8B-B14F-4D97-AF65-F5344CB8AC3E}">
        <p14:creationId xmlns:p14="http://schemas.microsoft.com/office/powerpoint/2010/main" val="2510720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en-US" baseline="0" dirty="0"/>
              <a:t>Process Explorer download</a:t>
            </a:r>
          </a:p>
          <a:p>
            <a:pPr marL="158750" indent="0" algn="r" rtl="1">
              <a:buNone/>
            </a:pPr>
            <a:r>
              <a:rPr lang="en-US" dirty="0">
                <a:hlinkClick r:id="rId3"/>
              </a:rPr>
              <a:t>https://docs.microsoft.com/en-us/sysinternals/downloads/process-explorer</a:t>
            </a:r>
            <a:br>
              <a:rPr lang="en-US" dirty="0"/>
            </a:br>
            <a:r>
              <a:rPr lang="he-IL" baseline="0" dirty="0"/>
              <a:t>מערכת ההפעלה היא זו שדואגת ליצור לנו את האשליה של ריצת תהליכים במקביל.</a:t>
            </a:r>
            <a:endParaRPr lang="en-US" baseline="0" dirty="0"/>
          </a:p>
          <a:p>
            <a:pPr marL="158750" indent="0">
              <a:buNone/>
            </a:pPr>
            <a:endParaRPr lang="en-US" dirty="0"/>
          </a:p>
        </p:txBody>
      </p:sp>
    </p:spTree>
    <p:extLst>
      <p:ext uri="{BB962C8B-B14F-4D97-AF65-F5344CB8AC3E}">
        <p14:creationId xmlns:p14="http://schemas.microsoft.com/office/powerpoint/2010/main" val="48452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58750" indent="0" algn="r" rtl="1">
                  <a:buNone/>
                </a:pPr>
                <a:r>
                  <a:rPr lang="en-US" baseline="0" dirty="0"/>
                  <a:t>Process Explorer download</a:t>
                </a:r>
              </a:p>
              <a:p>
                <a:pPr marL="158750" indent="0" algn="r" rtl="1">
                  <a:buNone/>
                </a:pPr>
                <a:r>
                  <a:rPr lang="en-US" baseline="0" dirty="0"/>
                  <a:t>http://technet.microsoft.com/en-us/sysinternals/bb896653.aspx</a:t>
                </a:r>
              </a:p>
              <a:p>
                <a:pPr marL="158750" indent="0" algn="r" rtl="1">
                  <a:buNone/>
                </a:pPr>
                <a:endParaRPr lang="en-US" baseline="0" dirty="0"/>
              </a:p>
              <a:p>
                <a:pPr marL="158750" indent="0" algn="r" rtl="1">
                  <a:buNone/>
                </a:pPr>
                <a:r>
                  <a:rPr lang="en-US" baseline="0" dirty="0"/>
                  <a:t>Firefox – </a:t>
                </a:r>
                <a:r>
                  <a:rPr lang="he-IL" baseline="0" dirty="0"/>
                  <a:t> גלישה בדפדפן</a:t>
                </a:r>
                <a:endParaRPr lang="en-US" baseline="0" dirty="0"/>
              </a:p>
              <a:p>
                <a:pPr marL="158750" indent="0" algn="r" rtl="1">
                  <a:buNone/>
                </a:pPr>
                <a:r>
                  <a:rPr lang="en-US" baseline="0" dirty="0"/>
                  <a:t>Power Point – </a:t>
                </a:r>
                <a:r>
                  <a:rPr lang="he-IL" baseline="0" dirty="0"/>
                  <a:t> יוצר מצגת</a:t>
                </a:r>
              </a:p>
              <a:p>
                <a:pPr marL="158750" indent="0" algn="r" rtl="1">
                  <a:buNone/>
                </a:pPr>
                <a:r>
                  <a:rPr lang="en-US" baseline="0" dirty="0"/>
                  <a:t>Dropbox – </a:t>
                </a:r>
                <a:r>
                  <a:rPr lang="he-IL" baseline="0" dirty="0"/>
                  <a:t> מאחסן את המצגת</a:t>
                </a:r>
                <a:endParaRPr lang="en-US" baseline="0" dirty="0"/>
              </a:p>
              <a:p>
                <a:pPr marL="158750" indent="0" algn="r" rtl="1">
                  <a:buNone/>
                </a:pPr>
                <a:r>
                  <a:rPr lang="en-US" baseline="0" dirty="0"/>
                  <a:t>Explorer – </a:t>
                </a:r>
                <a:r>
                  <a:rPr lang="he-IL" baseline="0" dirty="0"/>
                  <a:t> מתבונן בקבצים</a:t>
                </a:r>
                <a:endParaRPr lang="en-US" baseline="0" dirty="0"/>
              </a:p>
              <a:p>
                <a:pPr marL="158750" indent="0" algn="r" rtl="1">
                  <a:buNone/>
                </a:pPr>
                <a:r>
                  <a:rPr lang="en-US" baseline="0" dirty="0" err="1"/>
                  <a:t>BsPlayer</a:t>
                </a:r>
                <a:r>
                  <a:rPr lang="en-US" baseline="0" dirty="0"/>
                  <a:t> - </a:t>
                </a:r>
                <a:r>
                  <a:rPr lang="he-IL" baseline="0" dirty="0"/>
                  <a:t> שומע מוזיקה</a:t>
                </a:r>
                <a:endParaRPr lang="en-US" baseline="0" dirty="0"/>
              </a:p>
              <a:p>
                <a:pPr marL="158750" indent="0" algn="r" rtl="1">
                  <a:buNone/>
                </a:pPr>
                <a:r>
                  <a:rPr lang="en-US" baseline="0" dirty="0"/>
                  <a:t>Paint – </a:t>
                </a:r>
                <a:r>
                  <a:rPr lang="he-IL" baseline="0" dirty="0"/>
                  <a:t> שומר צילום מסך</a:t>
                </a:r>
              </a:p>
              <a:p>
                <a:pPr marL="158750" indent="0" algn="r" rtl="1">
                  <a:buNone/>
                </a:pPr>
                <a:r>
                  <a:rPr lang="he-IL" baseline="0" dirty="0"/>
                  <a:t>בו זמנית...</a:t>
                </a:r>
              </a:p>
              <a:p>
                <a:pPr marL="158750" indent="0" algn="r" rtl="1">
                  <a:buNone/>
                </a:pPr>
                <a:endParaRPr lang="he-IL" baseline="0" dirty="0"/>
              </a:p>
              <a:p>
                <a:pPr marL="158750" indent="0" algn="r" rtl="1">
                  <a:buNone/>
                </a:pPr>
                <a:r>
                  <a:rPr lang="he-IL" baseline="0" dirty="0"/>
                  <a:t>נשים לב כי רשומים כאן שם התהליך, המספר שלו, המפעיל שמריץ אותו הזיכרון שהוא צורף וגם את זמן ה-</a:t>
                </a:r>
                <a:r>
                  <a:rPr lang="en-US" baseline="0" dirty="0" err="1"/>
                  <a:t>cpu</a:t>
                </a:r>
                <a:r>
                  <a:rPr lang="he-IL" baseline="0" dirty="0"/>
                  <a:t> שלו.</a:t>
                </a:r>
              </a:p>
              <a:p>
                <a:pPr marL="158750" indent="0" algn="r" rtl="1">
                  <a:buNone/>
                </a:pPr>
                <a:r>
                  <a:rPr lang="he-IL" baseline="0" dirty="0"/>
                  <a:t>כאשר רשום 0, אין הכוונה לכך שהוא לא רץ בכלל, הכוונה היא שהאחוזים קטנים משמעותית מאחד ולכן מערכת ההפעלה מציגה לנו המשתמשים כאילו אם לא רצים.</a:t>
                </a:r>
              </a:p>
              <a:p>
                <a:pPr marL="158750" indent="0" algn="r" rtl="1">
                  <a:buNone/>
                </a:pPr>
                <a:r>
                  <a:rPr lang="he-IL" baseline="0" dirty="0"/>
                  <a:t>נניח כי התהליך </a:t>
                </a:r>
                <a:r>
                  <a:rPr lang="en-US" baseline="0" dirty="0"/>
                  <a:t>Dropbox</a:t>
                </a:r>
                <a:r>
                  <a:rPr lang="he-IL" baseline="0" dirty="0"/>
                  <a:t> רץ רק </a:t>
                </a:r>
                <a:r>
                  <a:rPr lang="he-IL" baseline="0" dirty="0" err="1"/>
                  <a:t>מיקרושניה</a:t>
                </a:r>
                <a:r>
                  <a:rPr lang="he-IL" baseline="0" dirty="0"/>
                  <a:t> אחת מתוך שניה שלמה של המעבד, זה </a:t>
                </a:r>
                <a14:m>
                  <m:oMath xmlns:m="http://schemas.openxmlformats.org/officeDocument/2006/math">
                    <m:f>
                      <m:fPr>
                        <m:ctrlPr>
                          <a:rPr lang="en-US" b="0" i="1" baseline="0" smtClean="0">
                            <a:latin typeface="Cambria Math" panose="02040503050406030204" pitchFamily="18" charset="0"/>
                          </a:rPr>
                        </m:ctrlPr>
                      </m:fPr>
                      <m:num>
                        <m:r>
                          <a:rPr lang="en-US" b="0" i="1" baseline="0" smtClean="0">
                            <a:latin typeface="Cambria Math"/>
                          </a:rPr>
                          <m:t>1</m:t>
                        </m:r>
                      </m:num>
                      <m:den>
                        <m:r>
                          <a:rPr lang="en-US" b="0" i="1" baseline="0" smtClean="0">
                            <a:latin typeface="Cambria Math"/>
                          </a:rPr>
                          <m:t>1000000</m:t>
                        </m:r>
                      </m:den>
                    </m:f>
                  </m:oMath>
                </a14:m>
                <a:r>
                  <a:rPr lang="he-IL" baseline="0" dirty="0"/>
                  <a:t> השנייה ואלפית האחוז.</a:t>
                </a:r>
              </a:p>
              <a:p>
                <a:pPr marL="158750" indent="0" algn="r" rtl="1">
                  <a:buNone/>
                </a:pPr>
                <a:endParaRPr lang="he-IL" baseline="0" dirty="0"/>
              </a:p>
              <a:p>
                <a:pPr marL="158750" indent="0" algn="r" rtl="1">
                  <a:buNone/>
                </a:pPr>
                <a:r>
                  <a:rPr lang="he-IL" baseline="0" dirty="0"/>
                  <a:t>אם נסתכל על סה"כ זמן המעבד נראה כי כל התהליכים ביחד רצים פחות (הרבה פחות) מ-100 אחוז, אז מה קורה בשאר הזמן?</a:t>
                </a:r>
              </a:p>
              <a:p>
                <a:pPr marL="158750" indent="0" algn="r" rtl="1">
                  <a:buNone/>
                </a:pPr>
                <a:r>
                  <a:rPr lang="he-IL" baseline="0" dirty="0"/>
                  <a:t>כלום, המעבד נח, המעבד עובר להריץ את תהליך </a:t>
                </a:r>
                <a:r>
                  <a:rPr lang="en-US" baseline="0" dirty="0"/>
                  <a:t>idle</a:t>
                </a:r>
                <a:r>
                  <a:rPr lang="he-IL" baseline="0" dirty="0"/>
                  <a:t>, זהו תהליך של מערכת ההפעלה שפשוט לא עושה כלום, רק שומר את כל הנתונים הקיימים.</a:t>
                </a:r>
              </a:p>
              <a:p>
                <a:pPr marL="158750" indent="0" algn="r" rtl="1">
                  <a:buNone/>
                </a:pPr>
                <a:r>
                  <a:rPr lang="he-IL" baseline="0" dirty="0"/>
                  <a:t>לא נרחיב על כך.</a:t>
                </a:r>
              </a:p>
              <a:p>
                <a:pPr marL="158750" indent="0" algn="r" rtl="1">
                  <a:buNone/>
                </a:pPr>
                <a:endParaRPr lang="en-US" dirty="0"/>
              </a:p>
            </p:txBody>
          </p:sp>
        </mc:Choice>
        <mc:Fallback xmlns="">
          <p:sp>
            <p:nvSpPr>
              <p:cNvPr id="3" name="Notes Placeholder 2"/>
              <p:cNvSpPr>
                <a:spLocks noGrp="1"/>
              </p:cNvSpPr>
              <p:nvPr>
                <p:ph type="body" idx="1"/>
              </p:nvPr>
            </p:nvSpPr>
            <p:spPr/>
            <p:txBody>
              <a:bodyPr/>
              <a:lstStyle/>
              <a:p>
                <a:pPr marL="158750" indent="0" algn="r" rtl="1">
                  <a:buNone/>
                </a:pPr>
                <a:r>
                  <a:rPr lang="en-US" baseline="0" dirty="0"/>
                  <a:t>Process Explorer download</a:t>
                </a:r>
              </a:p>
              <a:p>
                <a:pPr marL="158750" indent="0" algn="r" rtl="1">
                  <a:buNone/>
                </a:pPr>
                <a:r>
                  <a:rPr lang="en-US" baseline="0" dirty="0"/>
                  <a:t>http://technet.microsoft.com/en-us/sysinternals/bb896653.aspx</a:t>
                </a:r>
              </a:p>
              <a:p>
                <a:pPr marL="158750" indent="0" algn="r" rtl="1">
                  <a:buNone/>
                </a:pPr>
                <a:endParaRPr lang="en-US" baseline="0" dirty="0"/>
              </a:p>
              <a:p>
                <a:pPr marL="158750" indent="0" algn="r" rtl="1">
                  <a:buNone/>
                </a:pPr>
                <a:r>
                  <a:rPr lang="en-US" baseline="0" dirty="0"/>
                  <a:t>Firefox – </a:t>
                </a:r>
                <a:r>
                  <a:rPr lang="he-IL" baseline="0" dirty="0"/>
                  <a:t> גלישה בדפדפן</a:t>
                </a:r>
                <a:endParaRPr lang="en-US" baseline="0" dirty="0"/>
              </a:p>
              <a:p>
                <a:pPr marL="158750" indent="0" algn="r" rtl="1">
                  <a:buNone/>
                </a:pPr>
                <a:r>
                  <a:rPr lang="en-US" baseline="0" dirty="0"/>
                  <a:t>Power Point – </a:t>
                </a:r>
                <a:r>
                  <a:rPr lang="he-IL" baseline="0" dirty="0"/>
                  <a:t> יוצר מצגת</a:t>
                </a:r>
              </a:p>
              <a:p>
                <a:pPr marL="158750" indent="0" algn="r" rtl="1">
                  <a:buNone/>
                </a:pPr>
                <a:r>
                  <a:rPr lang="en-US" baseline="0" dirty="0"/>
                  <a:t>Dropbox – </a:t>
                </a:r>
                <a:r>
                  <a:rPr lang="he-IL" baseline="0" dirty="0"/>
                  <a:t> מאחסן את המצגת</a:t>
                </a:r>
                <a:endParaRPr lang="en-US" baseline="0" dirty="0"/>
              </a:p>
              <a:p>
                <a:pPr marL="158750" indent="0" algn="r" rtl="1">
                  <a:buNone/>
                </a:pPr>
                <a:r>
                  <a:rPr lang="en-US" baseline="0" dirty="0"/>
                  <a:t>Explorer – </a:t>
                </a:r>
                <a:r>
                  <a:rPr lang="he-IL" baseline="0" dirty="0"/>
                  <a:t> מתבונן בקבצים</a:t>
                </a:r>
                <a:endParaRPr lang="en-US" baseline="0" dirty="0"/>
              </a:p>
              <a:p>
                <a:pPr marL="158750" indent="0" algn="r" rtl="1">
                  <a:buNone/>
                </a:pPr>
                <a:r>
                  <a:rPr lang="en-US" baseline="0" dirty="0" err="1"/>
                  <a:t>BsPlayer</a:t>
                </a:r>
                <a:r>
                  <a:rPr lang="en-US" baseline="0" dirty="0"/>
                  <a:t> - </a:t>
                </a:r>
                <a:r>
                  <a:rPr lang="he-IL" baseline="0" dirty="0"/>
                  <a:t> שומע מוזיקה</a:t>
                </a:r>
                <a:endParaRPr lang="en-US" baseline="0" dirty="0"/>
              </a:p>
              <a:p>
                <a:pPr marL="158750" indent="0" algn="r" rtl="1">
                  <a:buNone/>
                </a:pPr>
                <a:r>
                  <a:rPr lang="en-US" baseline="0" dirty="0"/>
                  <a:t>Paint – </a:t>
                </a:r>
                <a:r>
                  <a:rPr lang="he-IL" baseline="0" dirty="0"/>
                  <a:t> שומר צילום מסך</a:t>
                </a:r>
              </a:p>
              <a:p>
                <a:pPr marL="158750" indent="0" algn="r" rtl="1">
                  <a:buNone/>
                </a:pPr>
                <a:r>
                  <a:rPr lang="he-IL" baseline="0" dirty="0"/>
                  <a:t>בו זמנית...</a:t>
                </a:r>
              </a:p>
              <a:p>
                <a:pPr marL="158750" indent="0" algn="r" rtl="1">
                  <a:buNone/>
                </a:pPr>
                <a:endParaRPr lang="he-IL" baseline="0" dirty="0"/>
              </a:p>
              <a:p>
                <a:pPr marL="158750" indent="0" algn="r" rtl="1">
                  <a:buNone/>
                </a:pPr>
                <a:r>
                  <a:rPr lang="he-IL" baseline="0" dirty="0"/>
                  <a:t>נשים לב כי רשומים כאן שם התהליך, המספר שלו, המפעיל שמריץ אותו הזיכרון שהוא צורף וגם את זמן ה-</a:t>
                </a:r>
                <a:r>
                  <a:rPr lang="en-US" baseline="0" dirty="0" err="1"/>
                  <a:t>cpu</a:t>
                </a:r>
                <a:r>
                  <a:rPr lang="he-IL" baseline="0" dirty="0"/>
                  <a:t> שלו.</a:t>
                </a:r>
              </a:p>
              <a:p>
                <a:pPr marL="158750" indent="0" algn="r" rtl="1">
                  <a:buNone/>
                </a:pPr>
                <a:r>
                  <a:rPr lang="he-IL" baseline="0" dirty="0"/>
                  <a:t>כאשר רשום 0, אין הכוונה לכך שהוא לא רץ בכלל, הכוונה היא שהאחוזים קטנים משמעותית מאחד ולכן מערכת ההפעלה מציגה לנו המשתמשים כאילו אם לא רצים.</a:t>
                </a:r>
              </a:p>
              <a:p>
                <a:pPr marL="158750" indent="0" algn="r" rtl="1">
                  <a:buNone/>
                </a:pPr>
                <a:r>
                  <a:rPr lang="he-IL" baseline="0" dirty="0"/>
                  <a:t>נניח כי התהליך </a:t>
                </a:r>
                <a:r>
                  <a:rPr lang="en-US" baseline="0" dirty="0"/>
                  <a:t>Dropbox</a:t>
                </a:r>
                <a:r>
                  <a:rPr lang="he-IL" baseline="0" dirty="0"/>
                  <a:t> רץ רק </a:t>
                </a:r>
                <a:r>
                  <a:rPr lang="he-IL" baseline="0" dirty="0" err="1"/>
                  <a:t>מיקרושניה</a:t>
                </a:r>
                <a:r>
                  <a:rPr lang="he-IL" baseline="0" dirty="0"/>
                  <a:t> אחת מתוך שניה שלמה של המעבד, זה </a:t>
                </a:r>
                <a:r>
                  <a:rPr lang="en-US" b="0" i="0" baseline="0">
                    <a:latin typeface="Cambria Math"/>
                  </a:rPr>
                  <a:t>1</a:t>
                </a:r>
                <a:r>
                  <a:rPr lang="en-US" b="0" i="0" baseline="0">
                    <a:latin typeface="Cambria Math" panose="02040503050406030204" pitchFamily="18" charset="0"/>
                  </a:rPr>
                  <a:t>/</a:t>
                </a:r>
                <a:r>
                  <a:rPr lang="en-US" b="0" i="0" baseline="0">
                    <a:latin typeface="Cambria Math"/>
                  </a:rPr>
                  <a:t>1000000</a:t>
                </a:r>
                <a:r>
                  <a:rPr lang="he-IL" baseline="0" dirty="0"/>
                  <a:t> השנייה ואלפית האחוז.</a:t>
                </a:r>
              </a:p>
              <a:p>
                <a:pPr marL="158750" indent="0" algn="r" rtl="1">
                  <a:buNone/>
                </a:pPr>
                <a:endParaRPr lang="he-IL" baseline="0" dirty="0"/>
              </a:p>
              <a:p>
                <a:pPr marL="158750" indent="0" algn="r" rtl="1">
                  <a:buNone/>
                </a:pPr>
                <a:r>
                  <a:rPr lang="he-IL" baseline="0" dirty="0"/>
                  <a:t>אם נסתכל על סה"כ זמן המעבד נראה כי כל התהליכים ביחד רצים פחות (הרבה פחות) מ-100 אחוז, אז מה קורה בשאר הזמן?</a:t>
                </a:r>
              </a:p>
              <a:p>
                <a:pPr marL="158750" indent="0" algn="r" rtl="1">
                  <a:buNone/>
                </a:pPr>
                <a:r>
                  <a:rPr lang="he-IL" baseline="0" dirty="0"/>
                  <a:t>כלום, המעבד נח, המעבד עובר להריץ את תהליך </a:t>
                </a:r>
                <a:r>
                  <a:rPr lang="en-US" baseline="0" dirty="0"/>
                  <a:t>idle</a:t>
                </a:r>
                <a:r>
                  <a:rPr lang="he-IL" baseline="0" dirty="0"/>
                  <a:t>, זהו תהליך של מערכת ההפעלה שפשוט לא עושה כלום, רק שומר את כל הנתונים הקיימים.</a:t>
                </a:r>
              </a:p>
              <a:p>
                <a:pPr marL="158750" indent="0" algn="r" rtl="1">
                  <a:buNone/>
                </a:pPr>
                <a:r>
                  <a:rPr lang="he-IL" baseline="0" dirty="0"/>
                  <a:t>לא נרחיב על כך.</a:t>
                </a:r>
              </a:p>
              <a:p>
                <a:pPr marL="158750" indent="0" algn="r" rtl="1">
                  <a:buNone/>
                </a:pPr>
                <a:endParaRPr lang="en-US" dirty="0"/>
              </a:p>
            </p:txBody>
          </p:sp>
        </mc:Fallback>
      </mc:AlternateContent>
    </p:spTree>
    <p:extLst>
      <p:ext uri="{BB962C8B-B14F-4D97-AF65-F5344CB8AC3E}">
        <p14:creationId xmlns:p14="http://schemas.microsoft.com/office/powerpoint/2010/main" val="261113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עכשיו נדבר על </a:t>
            </a:r>
            <a:r>
              <a:rPr lang="he-IL" dirty="0" err="1"/>
              <a:t>ת'רדים</a:t>
            </a:r>
            <a:r>
              <a:rPr lang="he-IL" dirty="0"/>
              <a:t>, לפעמים נקראים גם תת תהליכים או </a:t>
            </a:r>
            <a:r>
              <a:rPr lang="he-IL" dirty="0" err="1"/>
              <a:t>תהליכונים</a:t>
            </a:r>
            <a:r>
              <a:rPr lang="he-IL" dirty="0"/>
              <a:t>.</a:t>
            </a:r>
            <a:endParaRPr dirty="0"/>
          </a:p>
        </p:txBody>
      </p:sp>
    </p:spTree>
    <p:extLst>
      <p:ext uri="{BB962C8B-B14F-4D97-AF65-F5344CB8AC3E}">
        <p14:creationId xmlns:p14="http://schemas.microsoft.com/office/powerpoint/2010/main" val="2766510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0" dirty="0" err="1"/>
              <a:t>ת'רד</a:t>
            </a:r>
            <a:r>
              <a:rPr lang="he-IL" b="0" dirty="0"/>
              <a:t> נקרא גם</a:t>
            </a:r>
            <a:r>
              <a:rPr lang="he-IL" dirty="0"/>
              <a:t> תת-תהליך או חוט.</a:t>
            </a:r>
            <a:endParaRPr lang="he-IL" b="1" dirty="0"/>
          </a:p>
          <a:p>
            <a:pPr marL="158750" indent="0" algn="r" rtl="1">
              <a:buNone/>
            </a:pPr>
            <a:r>
              <a:rPr lang="he-IL" b="1" dirty="0"/>
              <a:t>פונקציה</a:t>
            </a:r>
            <a:r>
              <a:rPr lang="he-IL" b="1" baseline="0" dirty="0"/>
              <a:t> משלו </a:t>
            </a:r>
            <a:r>
              <a:rPr lang="he-IL" baseline="0" dirty="0"/>
              <a:t>– או יותר נכון כתובת התחלה שממנה הוא מתחיל להריץ קוד.</a:t>
            </a:r>
          </a:p>
          <a:p>
            <a:pPr marL="158750" indent="0" algn="r" rtl="1">
              <a:buNone/>
            </a:pPr>
            <a:endParaRPr lang="he-IL" baseline="0" dirty="0"/>
          </a:p>
          <a:p>
            <a:pPr marL="158750" indent="0" algn="r" rtl="1">
              <a:buNone/>
            </a:pPr>
            <a:r>
              <a:rPr lang="he-IL" baseline="0" dirty="0"/>
              <a:t>תשובה:</a:t>
            </a:r>
            <a:br>
              <a:rPr lang="en-US" baseline="0" dirty="0"/>
            </a:br>
            <a:r>
              <a:rPr lang="he-IL" dirty="0"/>
              <a:t>אחד שאחראי לקליטת קלט מהמשתמש, אחד שאחראי לשליחת נתונים למדפסת, אחד שאחראי לממשק הגרפי (</a:t>
            </a:r>
            <a:r>
              <a:rPr lang="en-US" dirty="0"/>
              <a:t>GUI</a:t>
            </a:r>
            <a:r>
              <a:rPr lang="he-IL" dirty="0"/>
              <a:t>), אחד להדפסה על המסך וכן הלאה. </a:t>
            </a:r>
          </a:p>
          <a:p>
            <a:pPr marL="158750" indent="0" algn="r" rtl="1">
              <a:buNone/>
            </a:pPr>
            <a:endParaRPr lang="he-IL" baseline="0" dirty="0"/>
          </a:p>
          <a:p>
            <a:pPr marL="158750" indent="0" algn="r" rtl="1">
              <a:buNone/>
            </a:pPr>
            <a:endParaRPr lang="he-IL" dirty="0"/>
          </a:p>
          <a:p>
            <a:pPr marL="158750" indent="0">
              <a:buNone/>
            </a:pPr>
            <a:endParaRPr lang="en-US" dirty="0"/>
          </a:p>
        </p:txBody>
      </p:sp>
    </p:spTree>
    <p:extLst>
      <p:ext uri="{BB962C8B-B14F-4D97-AF65-F5344CB8AC3E}">
        <p14:creationId xmlns:p14="http://schemas.microsoft.com/office/powerpoint/2010/main" val="19087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en-US" dirty="0"/>
              <a:t>Print screen</a:t>
            </a:r>
            <a:r>
              <a:rPr lang="he-IL" dirty="0"/>
              <a:t> מה-</a:t>
            </a:r>
            <a:r>
              <a:rPr lang="en-US" dirty="0"/>
              <a:t>Process</a:t>
            </a:r>
            <a:r>
              <a:rPr lang="en-US" baseline="0" dirty="0"/>
              <a:t> explorer</a:t>
            </a:r>
            <a:endParaRPr lang="he-IL" dirty="0"/>
          </a:p>
          <a:p>
            <a:pPr marL="158750" indent="0" algn="r" rtl="1">
              <a:buNone/>
            </a:pPr>
            <a:endParaRPr lang="he-IL" dirty="0"/>
          </a:p>
          <a:p>
            <a:pPr marL="158750" indent="0" algn="r" rtl="1">
              <a:buNone/>
            </a:pPr>
            <a:r>
              <a:rPr lang="he-IL" dirty="0"/>
              <a:t>ניתן לראות כי עבור הוורד</a:t>
            </a:r>
            <a:r>
              <a:rPr lang="en-US" dirty="0"/>
              <a:t> </a:t>
            </a:r>
            <a:r>
              <a:rPr lang="he-IL" dirty="0"/>
              <a:t>(הישן מ2010), יש 14 חוטים שרצים במקביל אולם</a:t>
            </a:r>
            <a:r>
              <a:rPr lang="he-IL" baseline="0" dirty="0"/>
              <a:t> קשה לומר בוודאות מה כל אחד מהם עושה.</a:t>
            </a:r>
          </a:p>
          <a:p>
            <a:pPr marL="158750" indent="0" algn="r" rtl="1">
              <a:buNone/>
            </a:pPr>
            <a:r>
              <a:rPr lang="he-IL" baseline="0" dirty="0"/>
              <a:t>כל חוט מטרתו שונה, ויש לו מספר נתונים המאפיינים אותו כגון:</a:t>
            </a:r>
          </a:p>
          <a:p>
            <a:pPr marL="158750" indent="0" algn="r" rtl="1">
              <a:buNone/>
            </a:pPr>
            <a:r>
              <a:rPr lang="he-IL" baseline="0" dirty="0"/>
              <a:t>מזהה לחוט, זמן התחלת הריצה, זמן ריצה </a:t>
            </a:r>
            <a:r>
              <a:rPr lang="he-IL" baseline="0" dirty="0" err="1"/>
              <a:t>בקרנל</a:t>
            </a:r>
            <a:r>
              <a:rPr lang="he-IL" baseline="0" dirty="0"/>
              <a:t> כלומר כמה זמן הוא ביצע משימות קריטיות לפעולתו ולא בשביל המשתמש, זמן ריצה במרחב במשתמש, כמות החלפות ההקשר (כמה פעמים הוא הוחלף </a:t>
            </a:r>
            <a:r>
              <a:rPr lang="he-IL" baseline="0" dirty="0" err="1"/>
              <a:t>בת'רד</a:t>
            </a:r>
            <a:r>
              <a:rPr lang="he-IL" baseline="0" dirty="0"/>
              <a:t> או תהליך אחר במהלך ריצתו עד כה), עדיפות </a:t>
            </a:r>
            <a:r>
              <a:rPr lang="he-IL" baseline="0" dirty="0" err="1"/>
              <a:t>וכו</a:t>
            </a:r>
            <a:r>
              <a:rPr lang="he-IL" baseline="0" dirty="0"/>
              <a:t>'.</a:t>
            </a:r>
          </a:p>
          <a:p>
            <a:pPr marL="158750" indent="0" algn="r" rtl="1">
              <a:buNone/>
            </a:pPr>
            <a:endParaRPr lang="he-IL" baseline="0" dirty="0"/>
          </a:p>
          <a:p>
            <a:pPr marL="158750" indent="0" algn="r" rtl="1">
              <a:buNone/>
            </a:pPr>
            <a:r>
              <a:rPr lang="he-IL" baseline="0" dirty="0"/>
              <a:t>מומלץ לעשות את זה איתם בלייב – להראות את ה-</a:t>
            </a:r>
            <a:r>
              <a:rPr lang="en-US" baseline="0" dirty="0"/>
              <a:t>process explorer</a:t>
            </a:r>
            <a:r>
              <a:rPr lang="he-IL" baseline="0" dirty="0"/>
              <a:t> ולבחור איזשהו </a:t>
            </a:r>
            <a:r>
              <a:rPr lang="en-US" baseline="0" dirty="0"/>
              <a:t>process</a:t>
            </a:r>
            <a:r>
              <a:rPr lang="he-IL" baseline="0" dirty="0"/>
              <a:t> ולראות את </a:t>
            </a:r>
            <a:r>
              <a:rPr lang="he-IL" baseline="0" dirty="0" err="1"/>
              <a:t>הת'רדים</a:t>
            </a:r>
            <a:r>
              <a:rPr lang="he-IL" baseline="0" dirty="0"/>
              <a:t> שלו..</a:t>
            </a:r>
            <a:endParaRPr lang="he-IL" dirty="0"/>
          </a:p>
          <a:p>
            <a:pPr marL="158750" indent="0" algn="r" rtl="1">
              <a:buNone/>
            </a:pPr>
            <a:endParaRPr lang="he-IL" dirty="0"/>
          </a:p>
          <a:p>
            <a:pPr marL="158750" indent="0">
              <a:buNone/>
            </a:pPr>
            <a:endParaRPr lang="en-US" dirty="0"/>
          </a:p>
        </p:txBody>
      </p:sp>
    </p:spTree>
    <p:extLst>
      <p:ext uri="{BB962C8B-B14F-4D97-AF65-F5344CB8AC3E}">
        <p14:creationId xmlns:p14="http://schemas.microsoft.com/office/powerpoint/2010/main" val="75984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None/>
              <a:tabLst/>
              <a:defRPr/>
            </a:pPr>
            <a:r>
              <a:rPr lang="he-IL" dirty="0"/>
              <a:t>כל </a:t>
            </a:r>
            <a:r>
              <a:rPr lang="he-IL" dirty="0" err="1"/>
              <a:t>ת'רד</a:t>
            </a:r>
            <a:r>
              <a:rPr lang="he-IL" baseline="0" dirty="0"/>
              <a:t> הוא סוג של תהליך, נגיע להבדלים בהמשך. </a:t>
            </a:r>
            <a:br>
              <a:rPr lang="en-US" baseline="0" dirty="0"/>
            </a:br>
            <a:r>
              <a:rPr lang="he-IL" baseline="0" dirty="0"/>
              <a:t>אבל בכל תהליך</a:t>
            </a:r>
            <a:r>
              <a:rPr lang="he-IL" dirty="0"/>
              <a:t> קיים לפחות </a:t>
            </a:r>
            <a:r>
              <a:rPr lang="he-IL" dirty="0" err="1"/>
              <a:t>ת'רד</a:t>
            </a:r>
            <a:r>
              <a:rPr lang="he-IL" dirty="0"/>
              <a:t> אחד (שמריץ את הפונקציה הראשית, המוכרת לכם כ-</a:t>
            </a:r>
            <a:r>
              <a:rPr lang="en-US" dirty="0"/>
              <a:t>main</a:t>
            </a:r>
            <a:r>
              <a:rPr lang="he-IL" dirty="0"/>
              <a:t>) שמבצע את הזרימה ההתחלתית של הקוד, ויכול ליצור </a:t>
            </a:r>
            <a:r>
              <a:rPr lang="he-IL" dirty="0" err="1"/>
              <a:t>ת'רדים</a:t>
            </a:r>
            <a:r>
              <a:rPr lang="he-IL" dirty="0"/>
              <a:t> אחרים.</a:t>
            </a:r>
          </a:p>
          <a:p>
            <a:pPr marL="0" marR="0" indent="0" algn="r" defTabSz="914400" rtl="1" eaLnBrk="1" fontAlgn="auto" latinLnBrk="0" hangingPunct="1">
              <a:lnSpc>
                <a:spcPct val="100000"/>
              </a:lnSpc>
              <a:spcBef>
                <a:spcPts val="0"/>
              </a:spcBef>
              <a:spcAft>
                <a:spcPts val="0"/>
              </a:spcAft>
              <a:buClrTx/>
              <a:buSzTx/>
              <a:buNone/>
              <a:tabLst/>
              <a:defRPr/>
            </a:pPr>
            <a:r>
              <a:rPr lang="he-IL" dirty="0"/>
              <a:t>כמו כן כל </a:t>
            </a:r>
            <a:r>
              <a:rPr lang="he-IL" dirty="0" err="1"/>
              <a:t>ת'רד</a:t>
            </a:r>
            <a:r>
              <a:rPr lang="he-IL" dirty="0"/>
              <a:t> בתהליך יכול ליצור עוד </a:t>
            </a:r>
            <a:r>
              <a:rPr lang="he-IL" dirty="0" err="1"/>
              <a:t>ת'רדים</a:t>
            </a:r>
            <a:r>
              <a:rPr lang="he-IL" dirty="0"/>
              <a:t>.</a:t>
            </a:r>
            <a:br>
              <a:rPr lang="en-US" dirty="0"/>
            </a:br>
            <a:br>
              <a:rPr lang="en-US" dirty="0"/>
            </a:br>
            <a:r>
              <a:rPr lang="he-IL" dirty="0"/>
              <a:t>זה </a:t>
            </a:r>
            <a:r>
              <a:rPr lang="he-IL" baseline="0" dirty="0"/>
              <a:t>כמו שתהליך יכול לפתוח תהליך אחר. אולי זה מוכר לכם/ן בשורה</a:t>
            </a:r>
            <a:br>
              <a:rPr lang="en-US" baseline="0" dirty="0"/>
            </a:br>
            <a:r>
              <a:rPr lang="en-US" baseline="0" dirty="0"/>
              <a:t>system(“calc”);</a:t>
            </a:r>
          </a:p>
          <a:p>
            <a:pPr marL="0" marR="0" indent="0" algn="r" defTabSz="914400" rtl="1" eaLnBrk="1" fontAlgn="auto" latinLnBrk="0" hangingPunct="1">
              <a:lnSpc>
                <a:spcPct val="100000"/>
              </a:lnSpc>
              <a:spcBef>
                <a:spcPts val="0"/>
              </a:spcBef>
              <a:spcAft>
                <a:spcPts val="0"/>
              </a:spcAft>
              <a:buClrTx/>
              <a:buSzTx/>
              <a:buNone/>
              <a:tabLst/>
              <a:defRPr/>
            </a:pPr>
            <a:r>
              <a:rPr lang="en-US" baseline="0" dirty="0"/>
              <a:t>system(“</a:t>
            </a:r>
            <a:r>
              <a:rPr lang="en-US" baseline="0" dirty="0" err="1"/>
              <a:t>cmd</a:t>
            </a:r>
            <a:r>
              <a:rPr lang="en-US" baseline="0" dirty="0"/>
              <a:t>”);</a:t>
            </a:r>
          </a:p>
          <a:p>
            <a:pPr marL="0" marR="0" indent="0" algn="r" defTabSz="914400" rtl="1" eaLnBrk="1" fontAlgn="auto" latinLnBrk="0" hangingPunct="1">
              <a:lnSpc>
                <a:spcPct val="100000"/>
              </a:lnSpc>
              <a:spcBef>
                <a:spcPts val="0"/>
              </a:spcBef>
              <a:spcAft>
                <a:spcPts val="0"/>
              </a:spcAft>
              <a:buClrTx/>
              <a:buSzTx/>
              <a:buNone/>
              <a:tabLst/>
              <a:defRPr/>
            </a:pPr>
            <a:r>
              <a:rPr lang="en-US" baseline="0" dirty="0"/>
              <a:t>system(“python”);</a:t>
            </a:r>
          </a:p>
          <a:p>
            <a:pPr marL="0" marR="0" indent="0" algn="r" defTabSz="914400" rtl="1" eaLnBrk="1" fontAlgn="auto" latinLnBrk="0" hangingPunct="1">
              <a:lnSpc>
                <a:spcPct val="100000"/>
              </a:lnSpc>
              <a:spcBef>
                <a:spcPts val="0"/>
              </a:spcBef>
              <a:spcAft>
                <a:spcPts val="0"/>
              </a:spcAft>
              <a:buClrTx/>
              <a:buSzTx/>
              <a:buNone/>
              <a:tabLst/>
              <a:defRPr/>
            </a:pPr>
            <a:r>
              <a:rPr lang="he-IL" baseline="0" dirty="0"/>
              <a:t>שיפתח חלון חדש עם התוכנית</a:t>
            </a:r>
            <a:endParaRPr lang="en-US" baseline="0" dirty="0"/>
          </a:p>
          <a:p>
            <a:pPr marL="158750" indent="0" algn="r" rtl="1">
              <a:buNone/>
            </a:pPr>
            <a:endParaRPr lang="en-US" baseline="0" dirty="0"/>
          </a:p>
          <a:p>
            <a:pPr marL="158750" indent="0">
              <a:buNone/>
            </a:pPr>
            <a:endParaRPr lang="en-US" dirty="0"/>
          </a:p>
        </p:txBody>
      </p:sp>
    </p:spTree>
    <p:extLst>
      <p:ext uri="{BB962C8B-B14F-4D97-AF65-F5344CB8AC3E}">
        <p14:creationId xmlns:p14="http://schemas.microsoft.com/office/powerpoint/2010/main" val="105244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תהליך(</a:t>
            </a:r>
            <a:r>
              <a:rPr lang="en-US" dirty="0"/>
              <a:t>process</a:t>
            </a:r>
            <a:r>
              <a:rPr lang="he-IL" dirty="0"/>
              <a:t>) רץ במרחב זיכרון פרטי שלו, </a:t>
            </a:r>
            <a:r>
              <a:rPr lang="he-IL" dirty="0" err="1"/>
              <a:t>ות'רד</a:t>
            </a:r>
            <a:r>
              <a:rPr lang="he-IL" dirty="0"/>
              <a:t> רץ במרחב זיכרון של התהליך המכיל אותו.</a:t>
            </a:r>
          </a:p>
          <a:p>
            <a:pPr marL="158750" indent="0" algn="r" rtl="1">
              <a:buNone/>
            </a:pPr>
            <a:endParaRPr lang="he-IL" dirty="0"/>
          </a:p>
          <a:p>
            <a:pPr marL="158750" indent="0" algn="r" rtl="1">
              <a:buNone/>
            </a:pPr>
            <a:r>
              <a:rPr lang="en-US" dirty="0"/>
              <a:t>process</a:t>
            </a:r>
            <a:r>
              <a:rPr lang="he-IL" dirty="0"/>
              <a:t> לא יכול לגשת למרחב זיכרון של </a:t>
            </a:r>
            <a:r>
              <a:rPr lang="en-US" dirty="0"/>
              <a:t>process</a:t>
            </a:r>
            <a:r>
              <a:rPr lang="he-IL" dirty="0"/>
              <a:t> אחר, בעוד שני </a:t>
            </a:r>
            <a:r>
              <a:rPr lang="he-IL" dirty="0" err="1"/>
              <a:t>ת'רדים</a:t>
            </a:r>
            <a:r>
              <a:rPr lang="he-IL" dirty="0"/>
              <a:t> של אותו תהליך כן.</a:t>
            </a:r>
          </a:p>
          <a:p>
            <a:pPr marL="158750" indent="0" algn="r" rtl="1">
              <a:buNone/>
            </a:pPr>
            <a:r>
              <a:rPr lang="he-IL" dirty="0"/>
              <a:t>קל בהרבה ליצור </a:t>
            </a:r>
            <a:r>
              <a:rPr lang="he-IL" dirty="0" err="1"/>
              <a:t>ת'רד</a:t>
            </a:r>
            <a:r>
              <a:rPr lang="en-US" dirty="0"/>
              <a:t> </a:t>
            </a:r>
            <a:r>
              <a:rPr lang="he-IL" dirty="0"/>
              <a:t>מאשר </a:t>
            </a:r>
            <a:r>
              <a:rPr lang="en-US" dirty="0"/>
              <a:t>process</a:t>
            </a:r>
            <a:r>
              <a:rPr lang="he-IL" dirty="0"/>
              <a:t>, כי הוא דורש פחות משאבים (מרחב זיכרון, </a:t>
            </a:r>
            <a:r>
              <a:rPr lang="en-US" dirty="0"/>
              <a:t>Heap</a:t>
            </a:r>
            <a:r>
              <a:rPr lang="he-IL" dirty="0"/>
              <a:t> וכן הלאה)= מהיר הרבה יותר בזמן יצירה.</a:t>
            </a:r>
          </a:p>
          <a:p>
            <a:pPr marL="158750" indent="0" algn="r" rtl="1">
              <a:buNone/>
            </a:pPr>
            <a:r>
              <a:rPr lang="he-IL" dirty="0"/>
              <a:t>הבדל רעיוני – תהליך משמש כיחידת עיבוד יחסית גדולה, בעוד </a:t>
            </a:r>
            <a:r>
              <a:rPr lang="en-US" dirty="0"/>
              <a:t>Thread</a:t>
            </a:r>
            <a:r>
              <a:rPr lang="he-IL" dirty="0"/>
              <a:t> מבצע תפקיד ספציפי בתוך תהליך. תפקיד יותר 'קל'.</a:t>
            </a:r>
          </a:p>
          <a:p>
            <a:pPr marL="158750" indent="0" algn="r" rtl="1">
              <a:buNone/>
            </a:pPr>
            <a:endParaRPr lang="he-IL" baseline="0" dirty="0"/>
          </a:p>
          <a:p>
            <a:pPr marL="158750" indent="0" algn="r" rtl="1">
              <a:buNone/>
            </a:pPr>
            <a:r>
              <a:rPr lang="he-IL" baseline="0" dirty="0"/>
              <a:t>דוגמא להבדל הרעיוני:</a:t>
            </a:r>
          </a:p>
          <a:p>
            <a:pPr marL="158750" indent="0" algn="r" rtl="1">
              <a:buNone/>
            </a:pPr>
            <a:r>
              <a:rPr lang="he-IL" baseline="0" dirty="0"/>
              <a:t>נניח כי התהליך הוא סופרמרקט שכל מטרתו היא לשרת לקוחות שיקנו אצלו. </a:t>
            </a:r>
            <a:r>
              <a:rPr lang="he-IL" baseline="0" dirty="0" err="1"/>
              <a:t>הת'רדים</a:t>
            </a:r>
            <a:r>
              <a:rPr lang="he-IL" baseline="0" dirty="0"/>
              <a:t> הם הפועלים העוזרים:</a:t>
            </a:r>
          </a:p>
          <a:p>
            <a:pPr marL="158750" indent="0" algn="r" rtl="1">
              <a:buNone/>
            </a:pPr>
            <a:r>
              <a:rPr lang="he-IL" baseline="0" dirty="0"/>
              <a:t>הספקים, העובדים, </a:t>
            </a:r>
            <a:r>
              <a:rPr lang="he-IL" baseline="0" dirty="0" err="1"/>
              <a:t>קופאיים</a:t>
            </a:r>
            <a:r>
              <a:rPr lang="he-IL" baseline="0" dirty="0"/>
              <a:t>\</a:t>
            </a:r>
            <a:r>
              <a:rPr lang="he-IL" baseline="0" dirty="0" err="1"/>
              <a:t>יות</a:t>
            </a:r>
            <a:r>
              <a:rPr lang="he-IL" baseline="0" dirty="0"/>
              <a:t>, מנהלים, נהגים. וניתן אפילו לרדת לרזולוציה קטנה יותר. נהג תנובה, והעובד במחלקת הבשר, סופר המלאי, חשמלאי </a:t>
            </a:r>
            <a:r>
              <a:rPr lang="he-IL" baseline="0" dirty="0" err="1"/>
              <a:t>וכו</a:t>
            </a:r>
            <a:r>
              <a:rPr lang="he-IL" baseline="0" dirty="0"/>
              <a:t>'.</a:t>
            </a:r>
          </a:p>
          <a:p>
            <a:pPr marL="158750" indent="0" algn="r" rtl="1">
              <a:buNone/>
            </a:pPr>
            <a:r>
              <a:rPr lang="he-IL" baseline="0" dirty="0"/>
              <a:t>ברמת המשתמש, כלומר לנו הלקוחות לא מעניין אותנו כל הנ"ל, אנחנו הולכים לסופר כדי לקנות משהו, אולם הסופרמרקט עצמו מורכב מאוד ומסועף, כאשר הוא מחולק להמון יחידות קטנות יותר.</a:t>
            </a:r>
          </a:p>
          <a:p>
            <a:pPr marL="158750" indent="0">
              <a:buNone/>
            </a:pPr>
            <a:endParaRPr lang="en-US" dirty="0"/>
          </a:p>
        </p:txBody>
      </p:sp>
    </p:spTree>
    <p:extLst>
      <p:ext uri="{BB962C8B-B14F-4D97-AF65-F5344CB8AC3E}">
        <p14:creationId xmlns:p14="http://schemas.microsoft.com/office/powerpoint/2010/main" val="136395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אפשר להתעכב על ההבדל באמצעות התרשים הבא:</a:t>
            </a:r>
          </a:p>
          <a:p>
            <a:pPr marL="158750" indent="0" algn="r" rtl="1">
              <a:buNone/>
            </a:pPr>
            <a:r>
              <a:rPr lang="he-IL" dirty="0"/>
              <a:t>לכל </a:t>
            </a:r>
            <a:r>
              <a:rPr lang="en-US" dirty="0"/>
              <a:t>process</a:t>
            </a:r>
            <a:r>
              <a:rPr lang="he-IL" dirty="0"/>
              <a:t> יכולים להיות מספר </a:t>
            </a:r>
            <a:r>
              <a:rPr lang="en-US" dirty="0"/>
              <a:t>thread</a:t>
            </a:r>
            <a:r>
              <a:rPr lang="he-IL" dirty="0"/>
              <a:t>-ים, שלכל אחד מהם יש מרחב זיכרון משלו (</a:t>
            </a:r>
            <a:r>
              <a:rPr lang="en-US" dirty="0"/>
              <a:t>Stack</a:t>
            </a:r>
            <a:r>
              <a:rPr lang="he-IL" dirty="0"/>
              <a:t>), </a:t>
            </a:r>
            <a:br>
              <a:rPr lang="en-US" dirty="0"/>
            </a:br>
            <a:r>
              <a:rPr lang="he-IL" dirty="0"/>
              <a:t>שמשמש אותו כדי להריץ את הקוד שעליו הוא מופקד. </a:t>
            </a:r>
            <a:br>
              <a:rPr lang="en-US" dirty="0"/>
            </a:br>
            <a:r>
              <a:rPr lang="he-IL" dirty="0"/>
              <a:t>כל הזיכרון בסופו של דבר נמצא בתוך הזיכרון של התהליך.</a:t>
            </a:r>
            <a:endParaRPr lang="en-US" dirty="0"/>
          </a:p>
          <a:p>
            <a:pPr marL="158750" indent="0">
              <a:buNone/>
            </a:pPr>
            <a:endParaRPr lang="en-IL" dirty="0"/>
          </a:p>
        </p:txBody>
      </p:sp>
    </p:spTree>
    <p:extLst>
      <p:ext uri="{BB962C8B-B14F-4D97-AF65-F5344CB8AC3E}">
        <p14:creationId xmlns:p14="http://schemas.microsoft.com/office/powerpoint/2010/main" val="292863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679815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נעבור </a:t>
            </a:r>
            <a:r>
              <a:rPr lang="he-IL" dirty="0" err="1"/>
              <a:t>לקצת</a:t>
            </a:r>
            <a:r>
              <a:rPr lang="he-IL" dirty="0"/>
              <a:t> דוגמאות בשפת </a:t>
            </a:r>
            <a:r>
              <a:rPr lang="en-US" dirty="0"/>
              <a:t>C++</a:t>
            </a:r>
            <a:endParaRPr dirty="0"/>
          </a:p>
        </p:txBody>
      </p:sp>
    </p:spTree>
    <p:extLst>
      <p:ext uri="{BB962C8B-B14F-4D97-AF65-F5344CB8AC3E}">
        <p14:creationId xmlns:p14="http://schemas.microsoft.com/office/powerpoint/2010/main" val="4075113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בתמונה: איך תכנות מקבילי התפתח בשפת </a:t>
            </a:r>
            <a:r>
              <a:rPr lang="en-US" dirty="0"/>
              <a:t>C++</a:t>
            </a:r>
            <a:r>
              <a:rPr lang="he-IL" dirty="0"/>
              <a:t> לאורך השנים,</a:t>
            </a:r>
            <a:endParaRPr lang="en-US" dirty="0"/>
          </a:p>
          <a:p>
            <a:pPr marL="158750" indent="0" algn="r" rtl="1">
              <a:buNone/>
            </a:pPr>
            <a:r>
              <a:rPr lang="he-IL" dirty="0"/>
              <a:t>אנחנו מתמקדים ב-</a:t>
            </a:r>
            <a:r>
              <a:rPr lang="en-US" dirty="0"/>
              <a:t>C++11</a:t>
            </a:r>
            <a:r>
              <a:rPr lang="he-IL" dirty="0"/>
              <a:t>.</a:t>
            </a:r>
          </a:p>
          <a:p>
            <a:pPr marL="158750" indent="0" algn="r" rtl="1">
              <a:buNone/>
            </a:pPr>
            <a:endParaRPr lang="he-IL" dirty="0"/>
          </a:p>
          <a:p>
            <a:pPr marL="158750" indent="0" algn="r" rtl="1">
              <a:buNone/>
            </a:pPr>
            <a:r>
              <a:rPr lang="he-IL" dirty="0"/>
              <a:t>אם זה מעניין אתכם/ן, תוכלו לקרוא על הרעיון ל-</a:t>
            </a:r>
            <a:r>
              <a:rPr lang="en-US" dirty="0"/>
              <a:t>thread</a:t>
            </a:r>
            <a:r>
              <a:rPr lang="he-IL" dirty="0"/>
              <a:t>-ים מסוג חדש </a:t>
            </a:r>
            <a:r>
              <a:rPr lang="en-US" dirty="0"/>
              <a:t>–</a:t>
            </a:r>
            <a:r>
              <a:rPr lang="he-IL" dirty="0"/>
              <a:t> </a:t>
            </a:r>
            <a:r>
              <a:rPr lang="en-US" dirty="0"/>
              <a:t>Joinable Threads</a:t>
            </a:r>
            <a:r>
              <a:rPr lang="he-IL" dirty="0"/>
              <a:t>...</a:t>
            </a:r>
          </a:p>
          <a:p>
            <a:pPr marL="158750" indent="0" algn="r" rtl="1">
              <a:buNone/>
            </a:pPr>
            <a:r>
              <a:rPr lang="en-US" dirty="0">
                <a:hlinkClick r:id="rId3"/>
              </a:rPr>
              <a:t>https://www.modernescpp.com/index.php/a-new-thread-with-c-20-std-jthread</a:t>
            </a:r>
            <a:endParaRPr lang="en-US" dirty="0"/>
          </a:p>
        </p:txBody>
      </p:sp>
    </p:spTree>
    <p:extLst>
      <p:ext uri="{BB962C8B-B14F-4D97-AF65-F5344CB8AC3E}">
        <p14:creationId xmlns:p14="http://schemas.microsoft.com/office/powerpoint/2010/main" val="1295106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דוגמא</a:t>
            </a:r>
            <a:r>
              <a:rPr lang="he-IL" baseline="0" dirty="0"/>
              <a:t> 1- </a:t>
            </a:r>
            <a:r>
              <a:rPr lang="en-US" baseline="0" dirty="0"/>
              <a:t>ex1</a:t>
            </a:r>
            <a:endParaRPr lang="he-IL" baseline="0" dirty="0"/>
          </a:p>
          <a:p>
            <a:pPr marL="158750" indent="0" algn="r" rtl="1">
              <a:buNone/>
            </a:pPr>
            <a:r>
              <a:rPr lang="he-IL" baseline="0" dirty="0"/>
              <a:t>דגשים:</a:t>
            </a:r>
            <a:endParaRPr lang="en-US" baseline="0" dirty="0"/>
          </a:p>
          <a:p>
            <a:pPr marL="457200" indent="-298450" algn="r" rtl="1"/>
            <a:r>
              <a:rPr lang="he-IL" baseline="0" dirty="0"/>
              <a:t>איך יוצרים אובייקט מסוג תרד</a:t>
            </a:r>
            <a:endParaRPr lang="en-US" baseline="0" dirty="0"/>
          </a:p>
          <a:p>
            <a:pPr marL="457200" indent="-298450" algn="r" rtl="1"/>
            <a:r>
              <a:rPr lang="he-IL" baseline="0" dirty="0"/>
              <a:t>איך מקשרים פונקציה </a:t>
            </a:r>
            <a:r>
              <a:rPr lang="he-IL" baseline="0" dirty="0" err="1"/>
              <a:t>לת'רד</a:t>
            </a:r>
            <a:endParaRPr lang="en-US" baseline="0" dirty="0"/>
          </a:p>
          <a:p>
            <a:pPr marL="457200" indent="-298450" algn="r" rtl="1"/>
            <a:r>
              <a:rPr lang="he-IL" baseline="0" dirty="0"/>
              <a:t>שכשיוצרים את האובייקט </a:t>
            </a:r>
            <a:r>
              <a:rPr lang="he-IL" baseline="0" dirty="0" err="1"/>
              <a:t>הת'רד</a:t>
            </a:r>
            <a:r>
              <a:rPr lang="he-IL" baseline="0" dirty="0"/>
              <a:t> מתחיל לרוץ</a:t>
            </a:r>
            <a:endParaRPr lang="en-US" baseline="0" dirty="0"/>
          </a:p>
          <a:p>
            <a:pPr marL="457200" indent="-298450" algn="r" rtl="1"/>
            <a:r>
              <a:rPr lang="he-IL" baseline="0" dirty="0"/>
              <a:t>מה זה </a:t>
            </a:r>
            <a:r>
              <a:rPr lang="en-US" baseline="0" dirty="0"/>
              <a:t>join</a:t>
            </a:r>
            <a:r>
              <a:rPr lang="he-IL" baseline="0" dirty="0"/>
              <a:t>. (ברמה הטכנית)  – מאפשר </a:t>
            </a:r>
            <a:r>
              <a:rPr lang="he-IL" baseline="0" dirty="0" err="1"/>
              <a:t>לת'רד</a:t>
            </a:r>
            <a:r>
              <a:rPr lang="he-IL" baseline="0" dirty="0"/>
              <a:t> (נניח א') שיצר את </a:t>
            </a:r>
            <a:r>
              <a:rPr lang="he-IL" baseline="0" dirty="0" err="1"/>
              <a:t>הת'רד</a:t>
            </a:r>
            <a:r>
              <a:rPr lang="he-IL" baseline="0" dirty="0"/>
              <a:t> (נניח ב') להמתין עד </a:t>
            </a:r>
            <a:r>
              <a:rPr lang="he-IL" baseline="0" dirty="0" err="1"/>
              <a:t>שת'רד</a:t>
            </a:r>
            <a:r>
              <a:rPr lang="he-IL" baseline="0" dirty="0"/>
              <a:t> ב' יסתיים.</a:t>
            </a:r>
            <a:endParaRPr lang="en-US" baseline="0" dirty="0"/>
          </a:p>
          <a:p>
            <a:pPr marL="457200" indent="-298450" algn="r" rtl="1"/>
            <a:r>
              <a:rPr lang="he-IL" baseline="0" dirty="0"/>
              <a:t>אחרי שנריץ נשים לב שההדפסות הם לא בהכרח 4 כוכביות ואז 4 מינוסים. יכול להיות מעורבים, בגלל שזה </a:t>
            </a:r>
            <a:r>
              <a:rPr lang="he-IL" baseline="0" dirty="0" err="1"/>
              <a:t>ת'רדים</a:t>
            </a:r>
            <a:r>
              <a:rPr lang="he-IL" baseline="0" dirty="0"/>
              <a:t>...</a:t>
            </a:r>
            <a:endParaRPr lang="en-US" baseline="0" dirty="0"/>
          </a:p>
          <a:p>
            <a:pPr marL="457200" indent="-298450" algn="r" rtl="1"/>
            <a:r>
              <a:rPr lang="he-IL" baseline="0" dirty="0"/>
              <a:t>בכל פעם שנריץ ההדפסות עשויות להיות שונות...</a:t>
            </a:r>
            <a:endParaRPr lang="he-IL" dirty="0"/>
          </a:p>
          <a:p>
            <a:pPr marL="158750" indent="0">
              <a:buNone/>
            </a:pPr>
            <a:endParaRPr lang="en-US" dirty="0"/>
          </a:p>
        </p:txBody>
      </p:sp>
    </p:spTree>
    <p:extLst>
      <p:ext uri="{BB962C8B-B14F-4D97-AF65-F5344CB8AC3E}">
        <p14:creationId xmlns:p14="http://schemas.microsoft.com/office/powerpoint/2010/main" val="1823433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848562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None/>
              <a:tabLst/>
              <a:defRPr/>
            </a:pPr>
            <a:r>
              <a:rPr lang="he-IL" baseline="0" dirty="0"/>
              <a:t>דוגמא – </a:t>
            </a:r>
            <a:r>
              <a:rPr lang="en-US" baseline="0" dirty="0"/>
              <a:t>ex2</a:t>
            </a:r>
          </a:p>
          <a:p>
            <a:pPr marL="0" marR="0" indent="0" algn="r" defTabSz="914400" rtl="1" eaLnBrk="1" fontAlgn="auto" latinLnBrk="0" hangingPunct="1">
              <a:lnSpc>
                <a:spcPct val="100000"/>
              </a:lnSpc>
              <a:spcBef>
                <a:spcPts val="0"/>
              </a:spcBef>
              <a:spcAft>
                <a:spcPts val="0"/>
              </a:spcAft>
              <a:buClrTx/>
              <a:buSzTx/>
              <a:buNone/>
              <a:tabLst/>
              <a:defRPr/>
            </a:pPr>
            <a:endParaRPr lang="en-US" baseline="0" dirty="0"/>
          </a:p>
          <a:p>
            <a:pPr marL="0" marR="0" indent="0" algn="r" defTabSz="914400" rtl="1" eaLnBrk="1" fontAlgn="auto" latinLnBrk="0" hangingPunct="1">
              <a:lnSpc>
                <a:spcPct val="100000"/>
              </a:lnSpc>
              <a:spcBef>
                <a:spcPts val="0"/>
              </a:spcBef>
              <a:spcAft>
                <a:spcPts val="0"/>
              </a:spcAft>
              <a:buClrTx/>
              <a:buSzTx/>
              <a:buNone/>
              <a:tabLst/>
              <a:defRPr/>
            </a:pPr>
            <a:r>
              <a:rPr lang="he-IL" dirty="0"/>
              <a:t>דגשים</a:t>
            </a:r>
            <a:r>
              <a:rPr lang="he-IL" baseline="0" dirty="0"/>
              <a:t>:</a:t>
            </a:r>
          </a:p>
          <a:p>
            <a:pPr marL="171450" indent="-171450" algn="r" rtl="1"/>
            <a:r>
              <a:rPr lang="he-IL" baseline="0" dirty="0"/>
              <a:t>אפשר ליצור כמה </a:t>
            </a:r>
            <a:r>
              <a:rPr lang="he-IL" baseline="0" dirty="0" err="1"/>
              <a:t>ת'רדים</a:t>
            </a:r>
            <a:r>
              <a:rPr lang="he-IL" baseline="0" dirty="0"/>
              <a:t> שמריצים את אותה פונקציה</a:t>
            </a:r>
          </a:p>
          <a:p>
            <a:pPr marL="171450" indent="-171450" algn="r" rtl="1"/>
            <a:r>
              <a:rPr lang="he-IL" baseline="0" dirty="0"/>
              <a:t>החשיבות של </a:t>
            </a:r>
            <a:r>
              <a:rPr lang="en-US" baseline="0" dirty="0"/>
              <a:t>Join</a:t>
            </a:r>
            <a:endParaRPr lang="he-IL" dirty="0"/>
          </a:p>
          <a:p>
            <a:pPr marL="158750" indent="0">
              <a:buNone/>
            </a:pPr>
            <a:endParaRPr lang="en-US" dirty="0"/>
          </a:p>
        </p:txBody>
      </p:sp>
    </p:spTree>
    <p:extLst>
      <p:ext uri="{BB962C8B-B14F-4D97-AF65-F5344CB8AC3E}">
        <p14:creationId xmlns:p14="http://schemas.microsoft.com/office/powerpoint/2010/main" val="2567997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baseline="0" dirty="0"/>
              <a:t>היינו רוצים שכתיבת ה-</a:t>
            </a:r>
            <a:r>
              <a:rPr lang="en-US" baseline="0" dirty="0"/>
              <a:t>log</a:t>
            </a:r>
            <a:r>
              <a:rPr lang="he-IL" baseline="0" dirty="0"/>
              <a:t> </a:t>
            </a:r>
            <a:r>
              <a:rPr lang="he-IL" baseline="0" dirty="0" err="1"/>
              <a:t>תיהיה</a:t>
            </a:r>
            <a:r>
              <a:rPr lang="he-IL" baseline="0" dirty="0"/>
              <a:t> "מנותקת" (</a:t>
            </a:r>
            <a:r>
              <a:rPr lang="en-US" baseline="0" dirty="0"/>
              <a:t>detached</a:t>
            </a:r>
            <a:r>
              <a:rPr lang="he-IL" baseline="0" dirty="0"/>
              <a:t>) משאר התוכנה.</a:t>
            </a:r>
          </a:p>
          <a:p>
            <a:pPr marL="158750" indent="0" algn="r" rtl="1">
              <a:buNone/>
            </a:pPr>
            <a:endParaRPr lang="en-IL" dirty="0"/>
          </a:p>
        </p:txBody>
      </p:sp>
    </p:spTree>
    <p:extLst>
      <p:ext uri="{BB962C8B-B14F-4D97-AF65-F5344CB8AC3E}">
        <p14:creationId xmlns:p14="http://schemas.microsoft.com/office/powerpoint/2010/main" val="1647173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a:t>דוגמא - </a:t>
            </a:r>
            <a:r>
              <a:rPr lang="en-US" baseline="0" dirty="0"/>
              <a:t>ex3</a:t>
            </a:r>
            <a:br>
              <a:rPr lang="en-US" baseline="0" dirty="0"/>
            </a:br>
            <a:br>
              <a:rPr lang="en-US" baseline="0" dirty="0"/>
            </a:br>
            <a:r>
              <a:rPr lang="he-IL" dirty="0"/>
              <a:t>דגשים</a:t>
            </a:r>
            <a:r>
              <a:rPr lang="he-IL" baseline="0" dirty="0"/>
              <a:t>:</a:t>
            </a:r>
          </a:p>
          <a:p>
            <a:pPr marL="171450" indent="-171450" algn="r" rtl="1">
              <a:buFont typeface="Arial" panose="020B0604020202020204" pitchFamily="34" charset="0"/>
              <a:buChar char="•"/>
            </a:pPr>
            <a:r>
              <a:rPr lang="he-IL" baseline="0" dirty="0"/>
              <a:t>הפונקציה הכותבת "מנותקת" </a:t>
            </a:r>
            <a:r>
              <a:rPr lang="he-IL" baseline="0" dirty="0" err="1"/>
              <a:t>מהת'רד</a:t>
            </a:r>
            <a:r>
              <a:rPr lang="he-IL" baseline="0" dirty="0"/>
              <a:t> שיצר אותה. </a:t>
            </a:r>
            <a:br>
              <a:rPr lang="en-US" baseline="0" dirty="0"/>
            </a:br>
            <a:r>
              <a:rPr lang="he-IL" baseline="0" dirty="0" err="1"/>
              <a:t>בשניה</a:t>
            </a:r>
            <a:r>
              <a:rPr lang="he-IL" baseline="0" dirty="0"/>
              <a:t> שעשינו </a:t>
            </a:r>
            <a:r>
              <a:rPr lang="en-US" baseline="0" dirty="0"/>
              <a:t>DETACH</a:t>
            </a:r>
            <a:r>
              <a:rPr lang="he-IL" baseline="0" dirty="0"/>
              <a:t> ניתקנו את הקשר ביניהם..</a:t>
            </a:r>
            <a:br>
              <a:rPr lang="en-US" baseline="0" dirty="0"/>
            </a:br>
            <a:endParaRPr lang="he-IL" baseline="0" dirty="0"/>
          </a:p>
          <a:p>
            <a:pPr marL="171450" indent="-171450" algn="r" rtl="1">
              <a:buFont typeface="Arial" panose="020B0604020202020204" pitchFamily="34" charset="0"/>
              <a:buChar char="•"/>
            </a:pPr>
            <a:r>
              <a:rPr lang="he-IL" baseline="0" dirty="0"/>
              <a:t>אין חשיבות לזה שיהיה קשר בין 2 </a:t>
            </a:r>
            <a:r>
              <a:rPr lang="he-IL" baseline="0" dirty="0" err="1"/>
              <a:t>הת'רדים</a:t>
            </a:r>
            <a:r>
              <a:rPr lang="he-IL" baseline="0" dirty="0"/>
              <a:t>.</a:t>
            </a:r>
            <a:endParaRPr lang="he-IL" dirty="0"/>
          </a:p>
          <a:p>
            <a:endParaRPr lang="en-US" dirty="0"/>
          </a:p>
        </p:txBody>
      </p:sp>
    </p:spTree>
    <p:extLst>
      <p:ext uri="{BB962C8B-B14F-4D97-AF65-F5344CB8AC3E}">
        <p14:creationId xmlns:p14="http://schemas.microsoft.com/office/powerpoint/2010/main" val="1963901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תהליך(</a:t>
            </a:r>
            <a:r>
              <a:rPr lang="en-US" dirty="0"/>
              <a:t>process</a:t>
            </a:r>
            <a:r>
              <a:rPr lang="he-IL" dirty="0"/>
              <a:t>) רץ במרחב זיכרון פרטי שלו, </a:t>
            </a:r>
            <a:r>
              <a:rPr lang="he-IL" dirty="0" err="1"/>
              <a:t>ות'רד</a:t>
            </a:r>
            <a:r>
              <a:rPr lang="he-IL" dirty="0"/>
              <a:t> רץ במרחב זיכרון של התהליך המכיל אותו.</a:t>
            </a:r>
          </a:p>
          <a:p>
            <a:pPr marL="158750" indent="0" algn="r" rtl="1">
              <a:buNone/>
            </a:pPr>
            <a:endParaRPr lang="he-IL" dirty="0"/>
          </a:p>
          <a:p>
            <a:pPr marL="158750" indent="0" algn="r" rtl="1">
              <a:buNone/>
            </a:pPr>
            <a:r>
              <a:rPr lang="en-US" dirty="0"/>
              <a:t>process</a:t>
            </a:r>
            <a:r>
              <a:rPr lang="he-IL" dirty="0"/>
              <a:t> לא יכול לגשת למרחב זיכרון של </a:t>
            </a:r>
            <a:r>
              <a:rPr lang="en-US" dirty="0"/>
              <a:t>process</a:t>
            </a:r>
            <a:r>
              <a:rPr lang="he-IL" dirty="0"/>
              <a:t> אחר, בעוד שני </a:t>
            </a:r>
            <a:r>
              <a:rPr lang="he-IL" dirty="0" err="1"/>
              <a:t>ת'רדים</a:t>
            </a:r>
            <a:r>
              <a:rPr lang="he-IL" dirty="0"/>
              <a:t> של אותו תהליך כן.</a:t>
            </a:r>
          </a:p>
          <a:p>
            <a:pPr marL="158750" indent="0" algn="r" rtl="1">
              <a:buNone/>
            </a:pPr>
            <a:r>
              <a:rPr lang="he-IL" dirty="0"/>
              <a:t>קל בהרבה ליצור </a:t>
            </a:r>
            <a:r>
              <a:rPr lang="he-IL" dirty="0" err="1"/>
              <a:t>ת'רד</a:t>
            </a:r>
            <a:r>
              <a:rPr lang="en-US" dirty="0"/>
              <a:t> </a:t>
            </a:r>
            <a:r>
              <a:rPr lang="he-IL" dirty="0"/>
              <a:t>מאשר </a:t>
            </a:r>
            <a:r>
              <a:rPr lang="en-US" dirty="0"/>
              <a:t>process</a:t>
            </a:r>
            <a:r>
              <a:rPr lang="he-IL" dirty="0"/>
              <a:t>, כי הוא דורש פחות משאבים (מרחב זיכרון, </a:t>
            </a:r>
            <a:r>
              <a:rPr lang="en-US" dirty="0"/>
              <a:t>Heap</a:t>
            </a:r>
            <a:r>
              <a:rPr lang="he-IL" dirty="0"/>
              <a:t> וכן הלאה)= מהיר הרבה יותר בזמן יצירה.</a:t>
            </a:r>
          </a:p>
          <a:p>
            <a:pPr marL="158750" indent="0" algn="r" rtl="1">
              <a:buNone/>
            </a:pPr>
            <a:r>
              <a:rPr lang="he-IL" dirty="0"/>
              <a:t>הבדל רעיוני – תהליך משמש כיחידת עיבוד יחסית גדולה, בעוד </a:t>
            </a:r>
            <a:r>
              <a:rPr lang="en-US" dirty="0"/>
              <a:t>Thread</a:t>
            </a:r>
            <a:r>
              <a:rPr lang="he-IL" dirty="0"/>
              <a:t> מבצע תפקיד ספציפי בתוך תהליך. תפקיד יותר 'קל'.</a:t>
            </a:r>
          </a:p>
          <a:p>
            <a:pPr marL="158750" indent="0" algn="r" rtl="1">
              <a:buNone/>
            </a:pPr>
            <a:endParaRPr lang="he-IL" baseline="0" dirty="0"/>
          </a:p>
          <a:p>
            <a:pPr marL="158750" indent="0" algn="r" rtl="1">
              <a:buNone/>
            </a:pPr>
            <a:r>
              <a:rPr lang="he-IL" baseline="0" dirty="0"/>
              <a:t>דוגמא להבדל הרעיוני:</a:t>
            </a:r>
          </a:p>
          <a:p>
            <a:pPr marL="158750" indent="0" algn="r" rtl="1">
              <a:buNone/>
            </a:pPr>
            <a:r>
              <a:rPr lang="he-IL" baseline="0" dirty="0"/>
              <a:t>נניח כי התהליך הוא סופרמרקט שכל מטרתו היא לשרת לקוחות שיקנו אצלו. </a:t>
            </a:r>
            <a:r>
              <a:rPr lang="he-IL" baseline="0" dirty="0" err="1"/>
              <a:t>הת'רדים</a:t>
            </a:r>
            <a:r>
              <a:rPr lang="he-IL" baseline="0" dirty="0"/>
              <a:t> הם הפועלים העוזרים:</a:t>
            </a:r>
          </a:p>
          <a:p>
            <a:pPr marL="158750" indent="0" algn="r" rtl="1">
              <a:buNone/>
            </a:pPr>
            <a:r>
              <a:rPr lang="he-IL" baseline="0" dirty="0"/>
              <a:t>הספקים, העובדים, </a:t>
            </a:r>
            <a:r>
              <a:rPr lang="he-IL" baseline="0" dirty="0" err="1"/>
              <a:t>קופאיים</a:t>
            </a:r>
            <a:r>
              <a:rPr lang="he-IL" baseline="0" dirty="0"/>
              <a:t>\</a:t>
            </a:r>
            <a:r>
              <a:rPr lang="he-IL" baseline="0" dirty="0" err="1"/>
              <a:t>יות</a:t>
            </a:r>
            <a:r>
              <a:rPr lang="he-IL" baseline="0" dirty="0"/>
              <a:t>, מנהלים, נהגים. וניתן אפילו לרדת לרזולוציה קטנה יותר. נהג תנובה, והעובד במחלקת הבשר, סופר המלאי, חשמלאי </a:t>
            </a:r>
            <a:r>
              <a:rPr lang="he-IL" baseline="0" dirty="0" err="1"/>
              <a:t>וכו</a:t>
            </a:r>
            <a:r>
              <a:rPr lang="he-IL" baseline="0" dirty="0"/>
              <a:t>'.</a:t>
            </a:r>
          </a:p>
          <a:p>
            <a:pPr marL="158750" indent="0" algn="r" rtl="1">
              <a:buNone/>
            </a:pPr>
            <a:r>
              <a:rPr lang="he-IL" baseline="0" dirty="0"/>
              <a:t>ברמת המשתמש, כלומר לנו הלקוחות לא מעניין אותנו כל הנ"ל, אנחנו הולכים לסופר כדי לקנות משהו, אולם הסופרמרקט עצמו מורכב מאוד ומסועף, כאשר הוא מחולק להמון יחידות קטנות יותר.</a:t>
            </a:r>
          </a:p>
          <a:p>
            <a:pPr marL="158750" indent="0">
              <a:buNone/>
            </a:pPr>
            <a:endParaRPr lang="en-US" dirty="0"/>
          </a:p>
        </p:txBody>
      </p:sp>
    </p:spTree>
    <p:extLst>
      <p:ext uri="{BB962C8B-B14F-4D97-AF65-F5344CB8AC3E}">
        <p14:creationId xmlns:p14="http://schemas.microsoft.com/office/powerpoint/2010/main" val="2630127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a:t>דוגמא – </a:t>
            </a:r>
            <a:r>
              <a:rPr lang="en-US" baseline="0" dirty="0"/>
              <a:t>ex4</a:t>
            </a:r>
            <a:br>
              <a:rPr lang="en-US" baseline="0" dirty="0"/>
            </a:br>
            <a:r>
              <a:rPr lang="he-IL" dirty="0"/>
              <a:t>דגשים</a:t>
            </a:r>
            <a:r>
              <a:rPr lang="he-IL" baseline="0" dirty="0"/>
              <a:t>:</a:t>
            </a:r>
          </a:p>
          <a:p>
            <a:pPr marL="171450" indent="-171450" algn="r" rtl="1">
              <a:buFont typeface="Arial" panose="020B0604020202020204" pitchFamily="34" charset="0"/>
              <a:buChar char="•"/>
            </a:pPr>
            <a:r>
              <a:rPr lang="he-IL" baseline="0" dirty="0"/>
              <a:t>שני ה-</a:t>
            </a:r>
            <a:r>
              <a:rPr lang="en-US" baseline="0" dirty="0"/>
              <a:t>thread</a:t>
            </a:r>
            <a:r>
              <a:rPr lang="he-IL" baseline="0" dirty="0"/>
              <a:t>-ים מדפיסים לאותו </a:t>
            </a:r>
            <a:r>
              <a:rPr lang="en-US" baseline="0" dirty="0"/>
              <a:t>stream</a:t>
            </a:r>
            <a:r>
              <a:rPr lang="he-IL" baseline="0" dirty="0"/>
              <a:t> (במקרה הזה </a:t>
            </a:r>
            <a:r>
              <a:rPr lang="en-US" baseline="0" dirty="0"/>
              <a:t>std::</a:t>
            </a:r>
            <a:r>
              <a:rPr lang="en-US" baseline="0" dirty="0" err="1"/>
              <a:t>cout</a:t>
            </a:r>
            <a:r>
              <a:rPr lang="he-IL" baseline="0" dirty="0"/>
              <a:t>)</a:t>
            </a:r>
            <a:endParaRPr lang="he-IL" dirty="0"/>
          </a:p>
          <a:p>
            <a:endParaRPr lang="en-US" dirty="0"/>
          </a:p>
        </p:txBody>
      </p:sp>
    </p:spTree>
    <p:extLst>
      <p:ext uri="{BB962C8B-B14F-4D97-AF65-F5344CB8AC3E}">
        <p14:creationId xmlns:p14="http://schemas.microsoft.com/office/powerpoint/2010/main" val="366305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תשובה</a:t>
            </a:r>
            <a:r>
              <a:rPr lang="he-IL" b="1" baseline="0" dirty="0"/>
              <a:t> לשאלה </a:t>
            </a:r>
            <a:br>
              <a:rPr lang="en-US" b="1" baseline="0" dirty="0"/>
            </a:br>
            <a:r>
              <a:rPr lang="he-IL" baseline="0" dirty="0"/>
              <a:t>ש</a:t>
            </a:r>
            <a:r>
              <a:rPr lang="he-IL" dirty="0"/>
              <a:t>ני</a:t>
            </a:r>
            <a:r>
              <a:rPr lang="he-IL" baseline="0" dirty="0"/>
              <a:t> </a:t>
            </a:r>
            <a:r>
              <a:rPr lang="he-IL" baseline="0" dirty="0" err="1"/>
              <a:t>הת'רדים</a:t>
            </a:r>
            <a:r>
              <a:rPr lang="he-IL" baseline="0" dirty="0"/>
              <a:t> ניגשים במקביל ל-</a:t>
            </a:r>
            <a:r>
              <a:rPr lang="en-US" dirty="0"/>
              <a:t>std::</a:t>
            </a:r>
            <a:r>
              <a:rPr lang="en-US" dirty="0" err="1"/>
              <a:t>cout</a:t>
            </a:r>
            <a:endParaRPr lang="he-IL" dirty="0"/>
          </a:p>
          <a:p>
            <a:pPr marL="158750" indent="0" algn="r" rtl="1">
              <a:buNone/>
            </a:pPr>
            <a:r>
              <a:rPr lang="he-IL" baseline="0" dirty="0"/>
              <a:t>מטרת קובץ הדוגמא הוא פשוט להריץ 2 </a:t>
            </a:r>
            <a:r>
              <a:rPr lang="he-IL" baseline="0" dirty="0" err="1"/>
              <a:t>ת'רדים</a:t>
            </a:r>
            <a:r>
              <a:rPr lang="he-IL" baseline="0" dirty="0"/>
              <a:t> במקביל אשר מבצעים הדפסות. נשים לב שבהרצות שונות מתקבלות תוצאות שונות,</a:t>
            </a:r>
          </a:p>
          <a:p>
            <a:pPr marL="158750" indent="0" algn="r" rtl="1">
              <a:buNone/>
            </a:pPr>
            <a:r>
              <a:rPr lang="he-IL" baseline="0" dirty="0"/>
              <a:t>וזאת כיוון ששני </a:t>
            </a:r>
            <a:r>
              <a:rPr lang="he-IL" baseline="0" dirty="0" err="1"/>
              <a:t>הת'רדים</a:t>
            </a:r>
            <a:r>
              <a:rPr lang="he-IL" baseline="0" dirty="0"/>
              <a:t> מתערבבים בניהם "ורבים" על האפשרות לגשת לפונקציה </a:t>
            </a:r>
            <a:r>
              <a:rPr lang="en-US" baseline="0" dirty="0" err="1"/>
              <a:t>cout</a:t>
            </a:r>
            <a:r>
              <a:rPr lang="he-IL" baseline="0" dirty="0"/>
              <a:t> כדי לבצע את ההדפסה.</a:t>
            </a:r>
          </a:p>
          <a:p>
            <a:pPr marL="158750" indent="0" algn="r" rtl="1">
              <a:buNone/>
            </a:pPr>
            <a:r>
              <a:rPr lang="he-IL" baseline="0" dirty="0"/>
              <a:t>כל הרצה יצא משהו שונה במקצת ואין לנו שום שליטה על כך, נרצה לגרום לכך שבכל זמן נתון רק </a:t>
            </a:r>
            <a:r>
              <a:rPr lang="he-IL" baseline="0" dirty="0" err="1"/>
              <a:t>ת'רד</a:t>
            </a:r>
            <a:r>
              <a:rPr lang="he-IL" baseline="0" dirty="0"/>
              <a:t> אחד יוכל להדפיס את כל מה שהוא רוצה.</a:t>
            </a:r>
          </a:p>
          <a:p>
            <a:pPr marL="158750" indent="0" algn="r" rtl="1">
              <a:buNone/>
            </a:pPr>
            <a:r>
              <a:rPr lang="he-IL" baseline="0" dirty="0"/>
              <a:t>במילים אחרות נרצה לסנכרן בין </a:t>
            </a:r>
            <a:r>
              <a:rPr lang="he-IL" baseline="0" dirty="0" err="1"/>
              <a:t>ת'רדים</a:t>
            </a:r>
            <a:r>
              <a:rPr lang="he-IL" baseline="0" dirty="0"/>
              <a:t>, על כך ועוד צרות ופתרונות בשיעור הבא.</a:t>
            </a:r>
            <a:endParaRPr lang="en-US" baseline="0" dirty="0"/>
          </a:p>
          <a:p>
            <a:pPr marL="158750" indent="0">
              <a:buNone/>
            </a:pPr>
            <a:endParaRPr lang="en-US" dirty="0"/>
          </a:p>
          <a:p>
            <a:pPr marL="158750" indent="0">
              <a:buNone/>
            </a:pPr>
            <a:endParaRPr lang="en-IL" dirty="0"/>
          </a:p>
        </p:txBody>
      </p:sp>
    </p:spTree>
    <p:extLst>
      <p:ext uri="{BB962C8B-B14F-4D97-AF65-F5344CB8AC3E}">
        <p14:creationId xmlns:p14="http://schemas.microsoft.com/office/powerpoint/2010/main" val="3151295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4055234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המשתמש</a:t>
            </a:r>
            <a:r>
              <a:rPr lang="he-IL" baseline="0" dirty="0"/>
              <a:t> מרגיש שהדברים קורים במקביל והוא לא צריך לחכות לכל פעולה שהוא רוצה לעשות הרבה זמן.</a:t>
            </a:r>
          </a:p>
          <a:p>
            <a:pPr marL="158750" indent="0" algn="r" rtl="1">
              <a:buNone/>
            </a:pPr>
            <a:endParaRPr lang="he-IL" baseline="0" dirty="0"/>
          </a:p>
          <a:p>
            <a:pPr marL="158750" indent="0" algn="r" rtl="1">
              <a:buNone/>
            </a:pPr>
            <a:r>
              <a:rPr lang="he-IL" b="1" baseline="0" dirty="0"/>
              <a:t>צווארי בקבוק </a:t>
            </a:r>
            <a:r>
              <a:rPr lang="he-IL" baseline="0" dirty="0"/>
              <a:t>– למשל שרת עם תקשורת. </a:t>
            </a:r>
            <a:br>
              <a:rPr lang="en-US" baseline="0" dirty="0"/>
            </a:br>
            <a:r>
              <a:rPr lang="he-IL" baseline="0" dirty="0"/>
              <a:t>אם השרת ישלח הודעה לקליינט, יחכה לקבל תשובה, ורק אז ימשיך זה </a:t>
            </a:r>
            <a:r>
              <a:rPr lang="he-IL" baseline="0" dirty="0" err="1"/>
              <a:t>יקח</a:t>
            </a:r>
            <a:r>
              <a:rPr lang="he-IL" baseline="0" dirty="0"/>
              <a:t> הרבה זמן. </a:t>
            </a:r>
            <a:br>
              <a:rPr lang="en-US" baseline="0" dirty="0"/>
            </a:br>
            <a:r>
              <a:rPr lang="he-IL" baseline="0" dirty="0"/>
              <a:t>במקום זה הוא יכול פשוט לשלוח במקביל הודעות למספר משתמשים, </a:t>
            </a:r>
            <a:br>
              <a:rPr lang="en-US" baseline="0" dirty="0"/>
            </a:br>
            <a:r>
              <a:rPr lang="he-IL" baseline="0" dirty="0"/>
              <a:t>הם ישלחו חזרה את ההודעות והשרת יטפל בהם במקביל.</a:t>
            </a:r>
          </a:p>
          <a:p>
            <a:pPr marL="158750" indent="0" algn="r" rtl="1">
              <a:buNone/>
            </a:pPr>
            <a:endParaRPr lang="he-IL" dirty="0"/>
          </a:p>
          <a:p>
            <a:pPr marL="158750" indent="0">
              <a:buNone/>
            </a:pPr>
            <a:endParaRPr lang="en-US" dirty="0"/>
          </a:p>
        </p:txBody>
      </p:sp>
    </p:spTree>
    <p:extLst>
      <p:ext uri="{BB962C8B-B14F-4D97-AF65-F5344CB8AC3E}">
        <p14:creationId xmlns:p14="http://schemas.microsoft.com/office/powerpoint/2010/main" val="2056570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b="1" baseline="0" dirty="0"/>
              <a:t>תקורה של </a:t>
            </a:r>
            <a:r>
              <a:rPr lang="en-US" b="1" baseline="0" dirty="0"/>
              <a:t>context switch</a:t>
            </a:r>
            <a:r>
              <a:rPr lang="he-IL" b="1" baseline="0" dirty="0"/>
              <a:t> </a:t>
            </a:r>
            <a:r>
              <a:rPr lang="he-IL" baseline="0" dirty="0"/>
              <a:t>– הכוונה שזמן ההחלפה של ה-</a:t>
            </a:r>
            <a:r>
              <a:rPr lang="en-US" baseline="0" dirty="0"/>
              <a:t>context </a:t>
            </a:r>
            <a:r>
              <a:rPr lang="he-IL" baseline="0" dirty="0"/>
              <a:t> יארך זמן רב מידי.</a:t>
            </a:r>
          </a:p>
          <a:p>
            <a:pPr marL="158750" indent="0" algn="r" rtl="1">
              <a:buNone/>
            </a:pPr>
            <a:r>
              <a:rPr lang="he-IL" baseline="0" dirty="0"/>
              <a:t>בכל פעם שמערכת ההחלפה מחליפה בין </a:t>
            </a:r>
            <a:r>
              <a:rPr lang="en-US" baseline="0" dirty="0"/>
              <a:t>thread</a:t>
            </a:r>
            <a:r>
              <a:rPr lang="he-IL" baseline="0" dirty="0"/>
              <a:t>-ים היא צריכה לשמור את המצב שבו נמצא ה-</a:t>
            </a:r>
            <a:r>
              <a:rPr lang="en-US" baseline="0" dirty="0"/>
              <a:t>thread</a:t>
            </a:r>
            <a:r>
              <a:rPr lang="he-IL" baseline="0" dirty="0"/>
              <a:t> הנוכחי, ולשחזר את המצב שבו היה ה-</a:t>
            </a:r>
            <a:r>
              <a:rPr lang="en-US" baseline="0" dirty="0"/>
              <a:t>thread</a:t>
            </a:r>
            <a:r>
              <a:rPr lang="he-IL" baseline="0" dirty="0"/>
              <a:t> שעכשיו מתחיל לרוץ.</a:t>
            </a:r>
            <a:br>
              <a:rPr lang="en-US" baseline="0" dirty="0"/>
            </a:br>
            <a:r>
              <a:rPr lang="he-IL" baseline="0" dirty="0"/>
              <a:t>למצב אנחנו קוראים </a:t>
            </a:r>
            <a:r>
              <a:rPr lang="en-US" baseline="0" dirty="0"/>
              <a:t>context</a:t>
            </a:r>
            <a:r>
              <a:rPr lang="he-IL" baseline="0" dirty="0"/>
              <a:t> וזה מכיל את כל מה שה-</a:t>
            </a:r>
            <a:r>
              <a:rPr lang="en-US" baseline="0" dirty="0"/>
              <a:t>thread</a:t>
            </a:r>
            <a:r>
              <a:rPr lang="he-IL" baseline="0" dirty="0"/>
              <a:t> צריך בשביל להיות מסוגל להריץ קוד (הערכים שהיו ב-</a:t>
            </a:r>
            <a:r>
              <a:rPr lang="en-US" baseline="0" dirty="0"/>
              <a:t>registers</a:t>
            </a:r>
            <a:r>
              <a:rPr lang="he-IL" baseline="0" dirty="0"/>
              <a:t>, כתובת המחסנית שלו, שורת הקוד שבה הוא נמצא, קבצים פתוחים וכו') </a:t>
            </a:r>
            <a:br>
              <a:rPr lang="en-US" baseline="0" dirty="0"/>
            </a:br>
            <a:r>
              <a:rPr lang="he-IL" baseline="0" dirty="0"/>
              <a:t>כל המשתנים האלו מועתקים למעבד וככה מערכת ההפעלה "קופצת" בין </a:t>
            </a:r>
            <a:r>
              <a:rPr lang="en-US" baseline="0" dirty="0"/>
              <a:t>thread</a:t>
            </a:r>
            <a:r>
              <a:rPr lang="he-IL" baseline="0" dirty="0"/>
              <a:t> ל-</a:t>
            </a:r>
            <a:r>
              <a:rPr lang="en-US" baseline="0" dirty="0"/>
              <a:t>thread</a:t>
            </a:r>
            <a:r>
              <a:rPr lang="he-IL" baseline="0" dirty="0"/>
              <a:t>.</a:t>
            </a:r>
          </a:p>
          <a:p>
            <a:pPr marL="158750" indent="0" algn="r" rtl="1">
              <a:buNone/>
            </a:pPr>
            <a:br>
              <a:rPr lang="en-US" baseline="0" dirty="0"/>
            </a:br>
            <a:r>
              <a:rPr lang="he-IL" baseline="0" dirty="0"/>
              <a:t>אם יש יותר מידי </a:t>
            </a:r>
            <a:r>
              <a:rPr lang="en-US" baseline="0" dirty="0"/>
              <a:t>thread</a:t>
            </a:r>
            <a:r>
              <a:rPr lang="he-IL" baseline="0" dirty="0"/>
              <a:t>-ים, מערכת ההפעלה עסוקה יותר בלהחליף </a:t>
            </a:r>
            <a:r>
              <a:rPr lang="en-US" baseline="0" dirty="0"/>
              <a:t>thread</a:t>
            </a:r>
            <a:r>
              <a:rPr lang="he-IL" baseline="0" dirty="0"/>
              <a:t>-ים מאשר להריץ קוד.</a:t>
            </a:r>
          </a:p>
          <a:p>
            <a:pPr marL="158750" indent="0" algn="r" rtl="1">
              <a:buNone/>
            </a:pPr>
            <a:endParaRPr lang="he-IL" baseline="0" dirty="0"/>
          </a:p>
          <a:p>
            <a:pPr marL="158750" indent="0" algn="r" rtl="1">
              <a:buNone/>
            </a:pPr>
            <a:r>
              <a:rPr lang="he-IL" b="1" baseline="0" dirty="0"/>
              <a:t>קשה לדבג </a:t>
            </a:r>
            <a:r>
              <a:rPr lang="he-IL" b="1" baseline="0" dirty="0" err="1"/>
              <a:t>ת'רדים</a:t>
            </a:r>
            <a:r>
              <a:rPr lang="he-IL" b="1" baseline="0" dirty="0"/>
              <a:t> </a:t>
            </a:r>
            <a:r>
              <a:rPr lang="he-IL" baseline="0" dirty="0"/>
              <a:t>– כדאי לנסות לדבג פונקציה שאותה מריצים כמה </a:t>
            </a:r>
            <a:r>
              <a:rPr lang="he-IL" baseline="0" dirty="0" err="1"/>
              <a:t>ת'רדים</a:t>
            </a:r>
            <a:r>
              <a:rPr lang="he-IL" baseline="0" dirty="0"/>
              <a:t> ולראות שזה קופץ ממקום למקום (בגלל שזה </a:t>
            </a:r>
            <a:r>
              <a:rPr lang="he-IL" baseline="0" dirty="0" err="1"/>
              <a:t>ת'רדים</a:t>
            </a:r>
            <a:r>
              <a:rPr lang="he-IL" baseline="0" dirty="0"/>
              <a:t>...). </a:t>
            </a:r>
            <a:br>
              <a:rPr lang="en-US" baseline="0" dirty="0"/>
            </a:br>
            <a:r>
              <a:rPr lang="he-IL" baseline="0" dirty="0"/>
              <a:t>דרך טובה לדבג היא הודעות </a:t>
            </a:r>
            <a:r>
              <a:rPr lang="he-IL" baseline="0" dirty="0" err="1"/>
              <a:t>דיבאג</a:t>
            </a:r>
            <a:r>
              <a:rPr lang="he-IL" baseline="0" dirty="0"/>
              <a:t> או הדפסות לקובץ (אפשר לנסות להדפיס בצבע שונה עבור כל </a:t>
            </a:r>
            <a:r>
              <a:rPr lang="en-US" baseline="0" dirty="0"/>
              <a:t>thread</a:t>
            </a:r>
            <a:r>
              <a:rPr lang="he-IL" baseline="0" dirty="0"/>
              <a:t> </a:t>
            </a:r>
            <a:r>
              <a:rPr lang="he-IL" baseline="0" dirty="0">
                <a:sym typeface="Wingdings" panose="05000000000000000000" pitchFamily="2" charset="2"/>
              </a:rPr>
              <a:t>)</a:t>
            </a:r>
            <a:r>
              <a:rPr lang="he-IL" baseline="0" dirty="0"/>
              <a:t>. </a:t>
            </a:r>
            <a:br>
              <a:rPr lang="en-US" baseline="0" dirty="0"/>
            </a:br>
            <a:r>
              <a:rPr lang="he-IL" baseline="0" dirty="0"/>
              <a:t>כאן נכנסת החשיבות של לבדוק את הקוד כמו שצריך לפני שהופכים את זה תומך </a:t>
            </a:r>
            <a:r>
              <a:rPr lang="he-IL" baseline="0" dirty="0" err="1"/>
              <a:t>בת'רדים</a:t>
            </a:r>
            <a:r>
              <a:rPr lang="he-IL" baseline="0" dirty="0"/>
              <a:t>.</a:t>
            </a:r>
            <a:endParaRPr lang="he-IL" dirty="0"/>
          </a:p>
          <a:p>
            <a:pPr marL="158750" indent="0">
              <a:buNone/>
            </a:pPr>
            <a:endParaRPr lang="en-US" dirty="0"/>
          </a:p>
        </p:txBody>
      </p:sp>
    </p:spTree>
    <p:extLst>
      <p:ext uri="{BB962C8B-B14F-4D97-AF65-F5344CB8AC3E}">
        <p14:creationId xmlns:p14="http://schemas.microsoft.com/office/powerpoint/2010/main" val="1282254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13116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57e3bffc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57e3bffc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L" dirty="0"/>
          </a:p>
        </p:txBody>
      </p:sp>
    </p:spTree>
    <p:extLst>
      <p:ext uri="{BB962C8B-B14F-4D97-AF65-F5344CB8AC3E}">
        <p14:creationId xmlns:p14="http://schemas.microsoft.com/office/powerpoint/2010/main" val="58017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שיעור </a:t>
            </a:r>
            <a:r>
              <a:rPr lang="en-US" dirty="0"/>
              <a:t>1</a:t>
            </a:r>
            <a:r>
              <a:rPr lang="he-IL" dirty="0"/>
              <a:t>1 עוסק בתכנות מרובה </a:t>
            </a:r>
            <a:r>
              <a:rPr lang="he-IL" dirty="0" err="1"/>
              <a:t>תהליכונים</a:t>
            </a:r>
            <a:r>
              <a:rPr lang="he-IL" dirty="0"/>
              <a:t> – </a:t>
            </a:r>
            <a:r>
              <a:rPr lang="en-US" dirty="0"/>
              <a:t>Multi-Threading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2400" dirty="0" err="1"/>
              <a:t>מחיי</a:t>
            </a:r>
            <a:r>
              <a:rPr lang="he-IL" sz="2400" dirty="0"/>
              <a:t> היום יום: </a:t>
            </a:r>
          </a:p>
          <a:p>
            <a:pPr marL="158750" indent="0" algn="r" rtl="1">
              <a:buNone/>
            </a:pPr>
            <a:r>
              <a:rPr lang="he-IL" sz="2400" dirty="0"/>
              <a:t>אכילה בזמן צפייה בטלוויזיה</a:t>
            </a:r>
          </a:p>
          <a:p>
            <a:pPr marL="158750" indent="0" algn="r" rtl="1">
              <a:buNone/>
            </a:pPr>
            <a:r>
              <a:rPr lang="he-IL" sz="2400" dirty="0"/>
              <a:t>נהיגה</a:t>
            </a:r>
            <a:r>
              <a:rPr lang="he-IL" sz="2400" baseline="0" dirty="0"/>
              <a:t> במקביל לשיחה בטלפון הנייד</a:t>
            </a:r>
          </a:p>
          <a:p>
            <a:pPr marL="158750" indent="0" algn="r" rtl="1">
              <a:buNone/>
            </a:pPr>
            <a:r>
              <a:rPr lang="he-IL" sz="2400" baseline="0" dirty="0"/>
              <a:t>שיחה עם החבר שלך תוך הקשבה למדריך</a:t>
            </a:r>
          </a:p>
          <a:p>
            <a:pPr marL="158750" indent="0" algn="r" rtl="1">
              <a:buNone/>
            </a:pPr>
            <a:endParaRPr lang="en-US" sz="2400" baseline="0" dirty="0"/>
          </a:p>
          <a:p>
            <a:pPr marL="158750" indent="0" algn="r" rtl="1">
              <a:buNone/>
            </a:pPr>
            <a:r>
              <a:rPr lang="he-IL" sz="2400" baseline="0" dirty="0"/>
              <a:t>בתמונה: מישהו שניסה לעשות כמה פעולות במקביל וזה לא הלך משהו...</a:t>
            </a:r>
          </a:p>
          <a:p>
            <a:pPr marL="158750" indent="0" algn="r" rtl="1">
              <a:buNone/>
            </a:pPr>
            <a:endParaRPr lang="he-IL" sz="2400" baseline="0" dirty="0"/>
          </a:p>
          <a:p>
            <a:pPr marL="158750" indent="0" algn="r" rtl="1">
              <a:buNone/>
            </a:pPr>
            <a:r>
              <a:rPr lang="he-IL" sz="2400" b="1" baseline="0" dirty="0"/>
              <a:t>תרגיל לכיתה כדי להדגים את היתרון של מקביליות</a:t>
            </a:r>
            <a:endParaRPr lang="he-IL" sz="2400" b="0" baseline="0" dirty="0"/>
          </a:p>
          <a:p>
            <a:pPr marL="158750" indent="0" algn="r" rtl="1">
              <a:buNone/>
            </a:pPr>
            <a:r>
              <a:rPr lang="he-IL" sz="2400" b="0" baseline="0" dirty="0"/>
              <a:t>נניח וביקשו מאיתנו לספור כמה תלמידים יש בבית הספר, נניח ויש בסה"כ 10 כיתות</a:t>
            </a:r>
          </a:p>
          <a:p>
            <a:pPr marL="158750" indent="0" algn="r" rtl="1">
              <a:buNone/>
            </a:pPr>
            <a:r>
              <a:rPr lang="he-IL" sz="2400" b="0" baseline="0" dirty="0"/>
              <a:t>מה האלגוריתם שהייתם מציעים במקרים הבאים:</a:t>
            </a:r>
          </a:p>
          <a:p>
            <a:pPr marL="0" indent="0" algn="r" rtl="1">
              <a:buNone/>
            </a:pPr>
            <a:r>
              <a:rPr lang="he-IL" sz="2400" b="0" baseline="0" dirty="0"/>
              <a:t>רק למישהו אחד מותר לספור</a:t>
            </a:r>
          </a:p>
          <a:p>
            <a:pPr marL="0" indent="0" algn="r" rtl="1">
              <a:buNone/>
            </a:pPr>
            <a:r>
              <a:rPr lang="he-IL" sz="2400" b="0" baseline="0" dirty="0"/>
              <a:t>מותר לנו למנות 9 תלמידים (מלבדנו) נוספים שיעזרו לנו.</a:t>
            </a:r>
            <a:br>
              <a:rPr lang="en-US" sz="2400" b="0" baseline="0" dirty="0"/>
            </a:br>
            <a:br>
              <a:rPr lang="en-US" sz="2400" b="0" baseline="0" dirty="0"/>
            </a:br>
            <a:r>
              <a:rPr lang="he-IL" sz="2400" b="1" baseline="0" dirty="0"/>
              <a:t>הצעה לפתרון</a:t>
            </a:r>
          </a:p>
          <a:p>
            <a:pPr marL="0" indent="0" algn="r" rtl="1">
              <a:buNone/>
            </a:pPr>
            <a:r>
              <a:rPr lang="he-IL" sz="2400" b="0" baseline="0" dirty="0"/>
              <a:t>1. כאשר רק מישהו אחד יכול לספור אין ברירה לעבור תלמיד </a:t>
            </a:r>
            <a:r>
              <a:rPr lang="he-IL" sz="2400" b="0" baseline="0" dirty="0" err="1"/>
              <a:t>תלמיד</a:t>
            </a:r>
            <a:r>
              <a:rPr lang="he-IL" sz="2400" b="0" baseline="0" dirty="0"/>
              <a:t> בעצמנו</a:t>
            </a:r>
          </a:p>
          <a:p>
            <a:pPr marL="0" indent="0" algn="r" rtl="1">
              <a:buNone/>
            </a:pPr>
            <a:r>
              <a:rPr lang="he-IL" sz="2400" b="0" baseline="0" dirty="0"/>
              <a:t>2. כאשר מותר למנות 9 תלמידים שיעזרו לנו אפשר למנות נציג/ה מכל כיתה שיספרו את התלמידים בכיתה שלהם/ן. </a:t>
            </a:r>
            <a:br>
              <a:rPr lang="en-US" sz="2400" b="0" baseline="0" dirty="0"/>
            </a:br>
            <a:r>
              <a:rPr lang="he-IL" sz="2400" b="0" baseline="0" dirty="0"/>
              <a:t>אחרי שסיימו לספור, הנציגים יגידו לנו כמה תלמידים היו בכל כיתה, אנחנו נחבר את התוצאה וככה נגיע למספר התלמידים בכל הבית ספר.</a:t>
            </a:r>
          </a:p>
          <a:p>
            <a:pPr marL="0" indent="0" algn="r" rtl="1">
              <a:buNone/>
            </a:pPr>
            <a:endParaRPr lang="he-IL" sz="2400" b="0" baseline="0" dirty="0"/>
          </a:p>
          <a:p>
            <a:pPr marL="0" indent="0" algn="r" rtl="1">
              <a:buNone/>
            </a:pPr>
            <a:endParaRPr lang="he-IL" sz="2400" b="0" baseline="0" dirty="0"/>
          </a:p>
          <a:p>
            <a:pPr marL="158750" indent="0" algn="r" rtl="1">
              <a:buNone/>
            </a:pPr>
            <a:endParaRPr lang="he-IL" sz="2400" b="0" baseline="0" dirty="0"/>
          </a:p>
          <a:p>
            <a:pPr marL="158750" indent="0" algn="r" rtl="1">
              <a:buNone/>
            </a:pPr>
            <a:endParaRPr lang="he-IL" sz="2400" b="1" baseline="0" dirty="0"/>
          </a:p>
          <a:p>
            <a:pPr marL="158750" indent="0">
              <a:buNone/>
            </a:pPr>
            <a:endParaRPr lang="en-US" sz="2400" dirty="0"/>
          </a:p>
        </p:txBody>
      </p:sp>
    </p:spTree>
    <p:extLst>
      <p:ext uri="{BB962C8B-B14F-4D97-AF65-F5344CB8AC3E}">
        <p14:creationId xmlns:p14="http://schemas.microsoft.com/office/powerpoint/2010/main" val="399942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2400" dirty="0" err="1"/>
              <a:t>מחיי</a:t>
            </a:r>
            <a:r>
              <a:rPr lang="he-IL" sz="2400" dirty="0"/>
              <a:t> היום יום: </a:t>
            </a:r>
          </a:p>
          <a:p>
            <a:pPr marL="158750" indent="0" algn="r" rtl="1">
              <a:buNone/>
            </a:pPr>
            <a:r>
              <a:rPr lang="he-IL" sz="2400" dirty="0"/>
              <a:t>אכילה בזמן צפייה בטלוויזיה</a:t>
            </a:r>
          </a:p>
          <a:p>
            <a:pPr marL="158750" indent="0" algn="r" rtl="1">
              <a:buNone/>
            </a:pPr>
            <a:r>
              <a:rPr lang="he-IL" sz="2400" dirty="0"/>
              <a:t>נהיגה</a:t>
            </a:r>
            <a:r>
              <a:rPr lang="he-IL" sz="2400" baseline="0" dirty="0"/>
              <a:t> במקביל לשיחה בטלפון הנייד</a:t>
            </a:r>
          </a:p>
          <a:p>
            <a:pPr marL="158750" indent="0" algn="r" rtl="1">
              <a:buNone/>
            </a:pPr>
            <a:r>
              <a:rPr lang="he-IL" sz="2400" baseline="0" dirty="0"/>
              <a:t>שיחה עם החבר שלך תוך הקשבה למדריך</a:t>
            </a:r>
          </a:p>
          <a:p>
            <a:pPr marL="158750" indent="0" algn="r" rtl="1">
              <a:buNone/>
            </a:pPr>
            <a:endParaRPr lang="en-US" sz="2400" baseline="0" dirty="0"/>
          </a:p>
          <a:p>
            <a:pPr marL="158750" indent="0" algn="r" rtl="1">
              <a:buNone/>
            </a:pPr>
            <a:r>
              <a:rPr lang="he-IL" sz="2400" baseline="0" dirty="0"/>
              <a:t>בתמונה: מישהו שניסה לעשות כמה פעולות במקביל וזה לא הלך משהו...</a:t>
            </a:r>
          </a:p>
          <a:p>
            <a:pPr marL="158750" indent="0" algn="r" rtl="1">
              <a:buNone/>
            </a:pPr>
            <a:endParaRPr lang="he-IL" sz="2400" baseline="0" dirty="0"/>
          </a:p>
          <a:p>
            <a:pPr marL="158750" indent="0" algn="r" rtl="1">
              <a:buNone/>
            </a:pPr>
            <a:r>
              <a:rPr lang="he-IL" sz="2400" b="1" baseline="0" dirty="0"/>
              <a:t>תרגיל לכיתה כדי להדגים את היתרון של מקביליות</a:t>
            </a:r>
            <a:endParaRPr lang="he-IL" sz="2400" b="0" baseline="0" dirty="0"/>
          </a:p>
          <a:p>
            <a:pPr marL="158750" indent="0" algn="r" rtl="1">
              <a:buNone/>
            </a:pPr>
            <a:r>
              <a:rPr lang="he-IL" sz="2400" b="0" baseline="0" dirty="0"/>
              <a:t>נניח וביקשו מאיתנו לספור כמה תלמידים יש בבית הספר, נניח ויש בסה"כ 10 כיתות</a:t>
            </a:r>
          </a:p>
          <a:p>
            <a:pPr marL="158750" indent="0" algn="r" rtl="1">
              <a:buNone/>
            </a:pPr>
            <a:r>
              <a:rPr lang="he-IL" sz="2400" b="0" baseline="0" dirty="0"/>
              <a:t>מה האלגוריתם שהייתם מציעים במקרים הבאים:</a:t>
            </a:r>
          </a:p>
          <a:p>
            <a:pPr marL="0" indent="0" algn="r" rtl="1">
              <a:buNone/>
            </a:pPr>
            <a:r>
              <a:rPr lang="he-IL" sz="2400" b="0" baseline="0" dirty="0"/>
              <a:t>רק למישהו אחד מותר לספור</a:t>
            </a:r>
          </a:p>
          <a:p>
            <a:pPr marL="0" indent="0" algn="r" rtl="1">
              <a:buNone/>
            </a:pPr>
            <a:r>
              <a:rPr lang="he-IL" sz="2400" b="0" baseline="0" dirty="0"/>
              <a:t>מותר לנו למנות 9 תלמידים (מלבדנו) נוספים שיעזרו לנו.</a:t>
            </a:r>
            <a:br>
              <a:rPr lang="en-US" sz="2400" b="0" baseline="0" dirty="0"/>
            </a:br>
            <a:br>
              <a:rPr lang="en-US" sz="2400" b="0" baseline="0" dirty="0"/>
            </a:br>
            <a:r>
              <a:rPr lang="he-IL" sz="2400" b="1" baseline="0" dirty="0"/>
              <a:t>הצעה לפתרון</a:t>
            </a:r>
          </a:p>
          <a:p>
            <a:pPr marL="0" indent="0" algn="r" rtl="1">
              <a:buNone/>
            </a:pPr>
            <a:r>
              <a:rPr lang="he-IL" sz="2400" b="0" baseline="0" dirty="0"/>
              <a:t>1. כאשר רק מישהו אחד יכול לספור אין ברירה לעבור תלמיד </a:t>
            </a:r>
            <a:r>
              <a:rPr lang="he-IL" sz="2400" b="0" baseline="0" dirty="0" err="1"/>
              <a:t>תלמיד</a:t>
            </a:r>
            <a:r>
              <a:rPr lang="he-IL" sz="2400" b="0" baseline="0" dirty="0"/>
              <a:t> בעצמנו</a:t>
            </a:r>
          </a:p>
          <a:p>
            <a:pPr marL="0" indent="0" algn="r" rtl="1">
              <a:buNone/>
            </a:pPr>
            <a:r>
              <a:rPr lang="he-IL" sz="2400" b="0" baseline="0" dirty="0"/>
              <a:t>2. כאשר מותר למנות 9 תלמידים שיעזרו לנו אפשר למנות נציג/ה מכל כיתה שיספרו את התלמידים בכיתה שלהם/ן. </a:t>
            </a:r>
            <a:br>
              <a:rPr lang="en-US" sz="2400" b="0" baseline="0" dirty="0"/>
            </a:br>
            <a:r>
              <a:rPr lang="he-IL" sz="2400" b="0" baseline="0" dirty="0"/>
              <a:t>אחרי שסיימו לספור, הנציגים יגידו לנו כמה תלמידים היו בכל כיתה, אנחנו נחבר את התוצאה וככה נגיע למספר התלמידים בכל הבית ספר.</a:t>
            </a:r>
          </a:p>
          <a:p>
            <a:pPr marL="0" indent="0" algn="r" rtl="1">
              <a:buNone/>
            </a:pPr>
            <a:endParaRPr lang="he-IL" sz="2400" b="0" baseline="0" dirty="0"/>
          </a:p>
          <a:p>
            <a:pPr marL="0" indent="0" algn="r" rtl="1">
              <a:buNone/>
            </a:pPr>
            <a:endParaRPr lang="he-IL" sz="2400" b="0" baseline="0" dirty="0"/>
          </a:p>
          <a:p>
            <a:pPr marL="158750" indent="0" algn="r" rtl="1">
              <a:buNone/>
            </a:pPr>
            <a:endParaRPr lang="he-IL" sz="2400" b="0" baseline="0" dirty="0"/>
          </a:p>
          <a:p>
            <a:pPr marL="158750" indent="0" algn="r" rtl="1">
              <a:buNone/>
            </a:pPr>
            <a:endParaRPr lang="he-IL" sz="2400" b="1" baseline="0" dirty="0"/>
          </a:p>
          <a:p>
            <a:pPr marL="158750" indent="0">
              <a:buNone/>
            </a:pPr>
            <a:endParaRPr lang="en-US" sz="2400" dirty="0"/>
          </a:p>
        </p:txBody>
      </p:sp>
    </p:spTree>
    <p:extLst>
      <p:ext uri="{BB962C8B-B14F-4D97-AF65-F5344CB8AC3E}">
        <p14:creationId xmlns:p14="http://schemas.microsoft.com/office/powerpoint/2010/main" val="200231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איזה בעיה זה מעלה בחוויית המשתמש?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השליחה של המידע למדפסת עלולה לקחת זמן, כך שהמשתמש יצטרך להמתין שהמסמך יודפס כדי להמשיך</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כיצד נפתור אותה?</a:t>
            </a:r>
            <a:br>
              <a:rPr lang="he-IL" baseline="0" dirty="0"/>
            </a:br>
            <a:r>
              <a:rPr lang="he-IL" baseline="0" dirty="0"/>
              <a:t>באמצעות מקביליות ברמת התוכנה</a:t>
            </a:r>
            <a:endParaRPr lang="he-IL" dirty="0"/>
          </a:p>
          <a:p>
            <a:pPr algn="r" rtl="1"/>
            <a:endParaRPr lang="en-US" dirty="0"/>
          </a:p>
          <a:p>
            <a:pPr marL="158750" indent="0" algn="r" rtl="1">
              <a:buNone/>
            </a:pPr>
            <a:r>
              <a:rPr lang="he-IL" dirty="0"/>
              <a:t>בתמונה: ביל גייטס (מנכ"ל מייקרוסופט לשעבר) בצעירותו (1983)</a:t>
            </a:r>
          </a:p>
          <a:p>
            <a:pPr marL="158750" indent="0" algn="r" rtl="1">
              <a:buNone/>
            </a:pPr>
            <a:r>
              <a:rPr lang="he-IL" dirty="0"/>
              <a:t>שאלה ללא קשר לחומר </a:t>
            </a:r>
            <a:r>
              <a:rPr lang="he-IL" dirty="0">
                <a:sym typeface="Wingdings" panose="05000000000000000000" pitchFamily="2" charset="2"/>
              </a:rPr>
              <a:t></a:t>
            </a:r>
            <a:r>
              <a:rPr lang="he-IL" dirty="0"/>
              <a:t>:</a:t>
            </a:r>
            <a:r>
              <a:rPr lang="en-US" dirty="0"/>
              <a:t> </a:t>
            </a:r>
            <a:r>
              <a:rPr lang="he-IL" dirty="0"/>
              <a:t>האם מישהו/י בכיתה יודע/ת מה זה הריבועים השחורים שעל השולחן בתמונה?</a:t>
            </a:r>
          </a:p>
          <a:p>
            <a:pPr marL="158750" indent="0" algn="r" rtl="1">
              <a:buNone/>
            </a:pPr>
            <a:r>
              <a:rPr lang="he-IL" dirty="0"/>
              <a:t>(תשובה: דיסקטים)</a:t>
            </a:r>
            <a:endParaRPr lang="en-US" dirty="0"/>
          </a:p>
        </p:txBody>
      </p:sp>
    </p:spTree>
    <p:extLst>
      <p:ext uri="{BB962C8B-B14F-4D97-AF65-F5344CB8AC3E}">
        <p14:creationId xmlns:p14="http://schemas.microsoft.com/office/powerpoint/2010/main" val="15257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3200" dirty="0"/>
              <a:t>בדוגמת שרת ה-</a:t>
            </a:r>
            <a:r>
              <a:rPr lang="en-US" sz="3200" dirty="0"/>
              <a:t>web</a:t>
            </a:r>
            <a:r>
              <a:rPr lang="en-US" sz="3200" baseline="0" dirty="0"/>
              <a:t> </a:t>
            </a:r>
            <a:r>
              <a:rPr lang="he-IL" sz="3200" baseline="0" dirty="0"/>
              <a:t> עליו לתמוך בהאזנה לפורט, קבלת בקשות, שליחת נתונים, פתיחת </a:t>
            </a:r>
            <a:r>
              <a:rPr lang="en-US" sz="3200" baseline="0" dirty="0"/>
              <a:t>session </a:t>
            </a:r>
            <a:r>
              <a:rPr lang="he-IL" sz="3200" baseline="0" dirty="0"/>
              <a:t> חדש מול לקוחות פונים </a:t>
            </a:r>
            <a:r>
              <a:rPr lang="he-IL" sz="3200" baseline="0" dirty="0" err="1"/>
              <a:t>וכו</a:t>
            </a:r>
            <a:r>
              <a:rPr lang="he-IL" sz="3200" baseline="0" dirty="0"/>
              <a:t>'. משימות רבות ומגוונות.</a:t>
            </a:r>
          </a:p>
          <a:p>
            <a:pPr marL="158750" indent="0" algn="r" rtl="1">
              <a:buNone/>
            </a:pPr>
            <a:r>
              <a:rPr lang="he-IL" sz="3200" baseline="0" dirty="0"/>
              <a:t>חשוב להדגיש שתכנות מקבילי אמיתי אפשרי רק כאשר יש כמה ליבות במעבד (</a:t>
            </a:r>
            <a:r>
              <a:rPr lang="en-US" sz="3200" baseline="0" dirty="0"/>
              <a:t>Multi Core</a:t>
            </a:r>
            <a:r>
              <a:rPr lang="he-IL" sz="3200" baseline="0" dirty="0"/>
              <a:t>).</a:t>
            </a:r>
          </a:p>
          <a:p>
            <a:pPr marL="158750" indent="0" algn="r" rtl="1">
              <a:buNone/>
            </a:pPr>
            <a:r>
              <a:rPr lang="he-IL" sz="3200" baseline="0" dirty="0"/>
              <a:t>לפני הופעת מספר ליבות למעבד, כל התוכנות לא באמת היו רצות "במקביל" בפועל, הן היו מקבלות מעט מאוד זמן מעבד, ומערכת ההפעלה הייתה עוברת לתוכנית הבאה.</a:t>
            </a:r>
          </a:p>
          <a:p>
            <a:pPr marL="158750" indent="0" algn="r" rtl="1">
              <a:buNone/>
            </a:pPr>
            <a:r>
              <a:rPr lang="he-IL" sz="3200" baseline="0" dirty="0"/>
              <a:t>כיוון שסדר גודל אופייני לריצת קטע קוד שכזה על המעבד הוא עשרות עד מאות מילישניות אנו, בני האדם, חושבים כי אכן </a:t>
            </a:r>
            <a:r>
              <a:rPr lang="he-IL" sz="3200" baseline="0" dirty="0" err="1"/>
              <a:t>הכל</a:t>
            </a:r>
            <a:r>
              <a:rPr lang="he-IL" sz="3200" baseline="0" dirty="0"/>
              <a:t> קורה במקביל.</a:t>
            </a:r>
          </a:p>
          <a:p>
            <a:pPr marL="158750" indent="0" algn="r" rtl="1">
              <a:buNone/>
            </a:pPr>
            <a:r>
              <a:rPr lang="he-IL" sz="3200" baseline="0" dirty="0"/>
              <a:t>בפועל המעבד פשוט מבצע משימות בצורה טורית.</a:t>
            </a:r>
          </a:p>
          <a:p>
            <a:pPr marL="158750" indent="0" algn="r" rtl="1">
              <a:buNone/>
            </a:pPr>
            <a:endParaRPr lang="he-IL" sz="3200" baseline="0" dirty="0"/>
          </a:p>
          <a:p>
            <a:pPr marL="158750" indent="0" algn="r" rtl="1">
              <a:buNone/>
            </a:pPr>
            <a:r>
              <a:rPr lang="he-IL" sz="3200" baseline="0" dirty="0"/>
              <a:t>כשיש מספר ליבות, מערכת ההפעלה ו\או התוכנה (אשר נכתבה מראש לרוץ על מספר מעבדים) יודעים למקבל באמת. עבור 4 ליבות נניח, ישנם 4 מעבדים שיכולים להריץ כל אחד בנפרד תוכנית, וגם כאן מערכת ההפעלה מוציאה ומכניסה תוכניות חדשות מדי כמה מילי שניות.</a:t>
            </a:r>
          </a:p>
          <a:p>
            <a:pPr marL="158750" indent="0" algn="r" rtl="1">
              <a:buNone/>
            </a:pPr>
            <a:endParaRPr lang="he-IL" sz="3200" baseline="0" dirty="0"/>
          </a:p>
          <a:p>
            <a:pPr marL="158750" indent="0" algn="r" rtl="1">
              <a:buNone/>
            </a:pPr>
            <a:r>
              <a:rPr lang="he-IL" sz="3200" baseline="0" dirty="0"/>
              <a:t>כדי לראות כמה ליבות יש במעבד של המחשב שלנו אפשר להיכנס ל-</a:t>
            </a:r>
            <a:r>
              <a:rPr lang="en-US" sz="3200" baseline="0" dirty="0"/>
              <a:t>task manager</a:t>
            </a:r>
            <a:r>
              <a:rPr lang="he-IL" sz="3200" baseline="0" dirty="0"/>
              <a:t> ואז ללשונית </a:t>
            </a:r>
            <a:r>
              <a:rPr lang="en-US" sz="3200" baseline="0" dirty="0"/>
              <a:t>performance</a:t>
            </a:r>
            <a:endParaRPr lang="he-IL" sz="3200" dirty="0"/>
          </a:p>
          <a:p>
            <a:pPr marL="158750" indent="0" algn="r" rtl="1">
              <a:buNone/>
            </a:pPr>
            <a:endParaRPr lang="en-US" sz="3200" dirty="0"/>
          </a:p>
        </p:txBody>
      </p:sp>
    </p:spTree>
    <p:extLst>
      <p:ext uri="{BB962C8B-B14F-4D97-AF65-F5344CB8AC3E}">
        <p14:creationId xmlns:p14="http://schemas.microsoft.com/office/powerpoint/2010/main" val="4211387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שאלות">
  <p:cSld name="שקף שאלות">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extLst>
      <p:ext uri="{BB962C8B-B14F-4D97-AF65-F5344CB8AC3E}">
        <p14:creationId xmlns:p14="http://schemas.microsoft.com/office/powerpoint/2010/main" val="5782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שאלה">
  <p:cSld name="שקף שאלה">
    <p:bg>
      <p:bgPr>
        <a:solidFill>
          <a:schemeClr val="tx1"/>
        </a:solidFill>
        <a:effectLst/>
      </p:bgPr>
    </p:bg>
    <p:spTree>
      <p:nvGrpSpPr>
        <p:cNvPr id="1" name="Shape 89"/>
        <p:cNvGrpSpPr/>
        <p:nvPr/>
      </p:nvGrpSpPr>
      <p:grpSpPr>
        <a:xfrm>
          <a:off x="0" y="0"/>
          <a:ext cx="0" cy="0"/>
          <a:chOff x="0" y="0"/>
          <a:chExt cx="0" cy="0"/>
        </a:xfrm>
      </p:grpSpPr>
      <p:pic>
        <p:nvPicPr>
          <p:cNvPr id="14" name="תמונה 13" descr="תמונה שמכילה שחור, לבן, מחשב, כהה&#10;&#10;התיאור נוצר באופן אוטומטי">
            <a:extLst>
              <a:ext uri="{FF2B5EF4-FFF2-40B4-BE49-F238E27FC236}">
                <a16:creationId xmlns:a16="http://schemas.microsoft.com/office/drawing/2014/main" id="{33DD1C1E-52E0-420C-AC24-BDD9F9EA2627}"/>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90" name="Google Shape;90;p11"/>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53375" y="542575"/>
            <a:ext cx="80640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545192" y="89988"/>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80150" y="723700"/>
            <a:ext cx="76059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94" name="Google Shape;94;p11"/>
          <p:cNvSpPr txBox="1">
            <a:spLocks noGrp="1"/>
          </p:cNvSpPr>
          <p:nvPr>
            <p:ph type="body" idx="1"/>
          </p:nvPr>
        </p:nvSpPr>
        <p:spPr>
          <a:xfrm>
            <a:off x="742050" y="1714450"/>
            <a:ext cx="7644000" cy="26661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95" name="Google Shape;95;p11"/>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882098" y="126550"/>
            <a:ext cx="261900" cy="2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59050" y="3593475"/>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גרפיקה 374">
            <a:extLst>
              <a:ext uri="{FF2B5EF4-FFF2-40B4-BE49-F238E27FC236}">
                <a16:creationId xmlns:a16="http://schemas.microsoft.com/office/drawing/2014/main" id="{D46013A6-7562-435E-8B91-66B73F7AA12A}"/>
              </a:ext>
            </a:extLst>
          </p:cNvPr>
          <p:cNvGrpSpPr/>
          <p:nvPr userDrawn="1"/>
        </p:nvGrpSpPr>
        <p:grpSpPr>
          <a:xfrm>
            <a:off x="7643320" y="189917"/>
            <a:ext cx="789305" cy="847033"/>
            <a:chOff x="7764507" y="3207558"/>
            <a:chExt cx="789305" cy="847033"/>
          </a:xfrm>
        </p:grpSpPr>
        <p:sp>
          <p:nvSpPr>
            <p:cNvPr id="16" name="גרפיקה 374">
              <a:extLst>
                <a:ext uri="{FF2B5EF4-FFF2-40B4-BE49-F238E27FC236}">
                  <a16:creationId xmlns:a16="http://schemas.microsoft.com/office/drawing/2014/main" id="{2127E871-121D-4E55-BDD9-E33E42DE4C33}"/>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17" name="גרפיקה 374">
              <a:extLst>
                <a:ext uri="{FF2B5EF4-FFF2-40B4-BE49-F238E27FC236}">
                  <a16:creationId xmlns:a16="http://schemas.microsoft.com/office/drawing/2014/main" id="{2A210A00-510F-4CB7-A3F7-3A79ADE78AF1}"/>
                </a:ext>
              </a:extLst>
            </p:cNvPr>
            <p:cNvGrpSpPr/>
            <p:nvPr/>
          </p:nvGrpSpPr>
          <p:grpSpPr>
            <a:xfrm>
              <a:off x="7764507" y="3207558"/>
              <a:ext cx="789305" cy="820165"/>
              <a:chOff x="7764507" y="3207558"/>
              <a:chExt cx="789305" cy="820165"/>
            </a:xfrm>
          </p:grpSpPr>
          <p:sp>
            <p:nvSpPr>
              <p:cNvPr id="18" name="גרפיקה 374">
                <a:extLst>
                  <a:ext uri="{FF2B5EF4-FFF2-40B4-BE49-F238E27FC236}">
                    <a16:creationId xmlns:a16="http://schemas.microsoft.com/office/drawing/2014/main" id="{B0A1D273-9202-4691-B8F2-D09DBC7E33D9}"/>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19" name="גרפיקה 374">
                <a:extLst>
                  <a:ext uri="{FF2B5EF4-FFF2-40B4-BE49-F238E27FC236}">
                    <a16:creationId xmlns:a16="http://schemas.microsoft.com/office/drawing/2014/main" id="{156E8A66-20C7-494E-84FC-5778742B200B}"/>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20" name="גרפיקה 374">
                <a:extLst>
                  <a:ext uri="{FF2B5EF4-FFF2-40B4-BE49-F238E27FC236}">
                    <a16:creationId xmlns:a16="http://schemas.microsoft.com/office/drawing/2014/main" id="{24FD5278-8FD2-4E6C-9E7D-A386F3C773DF}"/>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21" name="גרפיקה 374">
                <a:extLst>
                  <a:ext uri="{FF2B5EF4-FFF2-40B4-BE49-F238E27FC236}">
                    <a16:creationId xmlns:a16="http://schemas.microsoft.com/office/drawing/2014/main" id="{811B05F7-0182-451C-AF2B-6E20C966F2C1}"/>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22" name="גרפיקה 374">
                <a:extLst>
                  <a:ext uri="{FF2B5EF4-FFF2-40B4-BE49-F238E27FC236}">
                    <a16:creationId xmlns:a16="http://schemas.microsoft.com/office/drawing/2014/main" id="{A07A4733-0EA4-4468-93D8-0F25AD1F7256}"/>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23" name="גרפיקה 374">
                <a:extLst>
                  <a:ext uri="{FF2B5EF4-FFF2-40B4-BE49-F238E27FC236}">
                    <a16:creationId xmlns:a16="http://schemas.microsoft.com/office/drawing/2014/main" id="{9773BEF7-4947-439B-986C-35E6649330E5}"/>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24" name="גרפיקה 374">
                <a:extLst>
                  <a:ext uri="{FF2B5EF4-FFF2-40B4-BE49-F238E27FC236}">
                    <a16:creationId xmlns:a16="http://schemas.microsoft.com/office/drawing/2014/main" id="{EA9E3483-2FB7-42CB-9DA2-3F827D61217C}"/>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spTree>
    <p:extLst>
      <p:ext uri="{BB962C8B-B14F-4D97-AF65-F5344CB8AC3E}">
        <p14:creationId xmlns:p14="http://schemas.microsoft.com/office/powerpoint/2010/main" val="853507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שקף הפסקה 2">
  <p:cSld name="שקף הפסקה 2">
    <p:bg>
      <p:bgPr>
        <a:solidFill>
          <a:schemeClr val="bg2"/>
        </a:solidFill>
        <a:effectLst/>
      </p:bgPr>
    </p:bg>
    <p:spTree>
      <p:nvGrpSpPr>
        <p:cNvPr id="1" name="Shape 27"/>
        <p:cNvGrpSpPr/>
        <p:nvPr/>
      </p:nvGrpSpPr>
      <p:grpSpPr>
        <a:xfrm>
          <a:off x="0" y="0"/>
          <a:ext cx="0" cy="0"/>
          <a:chOff x="0" y="0"/>
          <a:chExt cx="0" cy="0"/>
        </a:xfrm>
      </p:grpSpPr>
      <p:pic>
        <p:nvPicPr>
          <p:cNvPr id="11" name="תמונה 10" descr="תמונה שמכילה שחור, לבן, מחשב, כהה&#10;&#10;התיאור נוצר באופן אוטומטי">
            <a:extLst>
              <a:ext uri="{FF2B5EF4-FFF2-40B4-BE49-F238E27FC236}">
                <a16:creationId xmlns:a16="http://schemas.microsoft.com/office/drawing/2014/main" id="{3749E603-74D6-4AF1-9EA4-43E28EE61DEE}"/>
              </a:ext>
            </a:extLst>
          </p:cNvPr>
          <p:cNvPicPr>
            <a:picLocks noChangeAspect="1"/>
          </p:cNvPicPr>
          <p:nvPr userDrawn="1"/>
        </p:nvPicPr>
        <p:blipFill>
          <a:blip r:embed="rId2">
            <a:alphaModFix amt="53000"/>
          </a:blip>
          <a:stretch>
            <a:fillRect/>
          </a:stretch>
        </p:blipFill>
        <p:spPr>
          <a:xfrm>
            <a:off x="-15950" y="0"/>
            <a:ext cx="9144000" cy="5143500"/>
          </a:xfrm>
          <a:prstGeom prst="rect">
            <a:avLst/>
          </a:prstGeom>
        </p:spPr>
      </p:pic>
      <p:pic>
        <p:nvPicPr>
          <p:cNvPr id="28" name="Google Shape;28;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 name="Google Shape;29;p5"/>
          <p:cNvSpPr/>
          <p:nvPr/>
        </p:nvSpPr>
        <p:spPr>
          <a:xfrm>
            <a:off x="771100" y="191500"/>
            <a:ext cx="4558800" cy="446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5505550" y="540000"/>
            <a:ext cx="3098400" cy="2643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cs typeface="+mj-cs"/>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pic>
        <p:nvPicPr>
          <p:cNvPr id="31" name="Google Shape;31;p5"/>
          <p:cNvPicPr preferRelativeResize="0"/>
          <p:nvPr/>
        </p:nvPicPr>
        <p:blipFill>
          <a:blip r:embed="rId4"/>
          <a:srcRect t="8946" b="8946"/>
          <a:stretch/>
        </p:blipFill>
        <p:spPr>
          <a:xfrm>
            <a:off x="2493147" y="454325"/>
            <a:ext cx="1075891" cy="406541"/>
          </a:xfrm>
          <a:prstGeom prst="rect">
            <a:avLst/>
          </a:prstGeom>
          <a:noFill/>
          <a:ln>
            <a:noFill/>
          </a:ln>
        </p:spPr>
      </p:pic>
      <p:sp>
        <p:nvSpPr>
          <p:cNvPr id="32" name="Google Shape;32;p5"/>
          <p:cNvSpPr/>
          <p:nvPr/>
        </p:nvSpPr>
        <p:spPr>
          <a:xfrm>
            <a:off x="-7975" y="3933675"/>
            <a:ext cx="9152100" cy="122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5"/>
          <p:cNvCxnSpPr/>
          <p:nvPr/>
        </p:nvCxnSpPr>
        <p:spPr>
          <a:xfrm rot="10800000">
            <a:off x="-7975" y="4275975"/>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4" name="Google Shape;34;p5"/>
          <p:cNvPicPr preferRelativeResize="0"/>
          <p:nvPr/>
        </p:nvPicPr>
        <p:blipFill>
          <a:blip r:embed="rId5"/>
          <a:srcRect/>
          <a:stretch/>
        </p:blipFill>
        <p:spPr>
          <a:xfrm>
            <a:off x="794201" y="1341550"/>
            <a:ext cx="4779076" cy="2771246"/>
          </a:xfrm>
          <a:prstGeom prst="rect">
            <a:avLst/>
          </a:prstGeom>
          <a:noFill/>
          <a:ln>
            <a:noFill/>
          </a:ln>
        </p:spPr>
      </p:pic>
      <p:pic>
        <p:nvPicPr>
          <p:cNvPr id="35" name="Google Shape;35;p5"/>
          <p:cNvPicPr preferRelativeResize="0"/>
          <p:nvPr/>
        </p:nvPicPr>
        <p:blipFill>
          <a:blip r:embed="rId6">
            <a:alphaModFix/>
          </a:blip>
          <a:stretch>
            <a:fillRect/>
          </a:stretch>
        </p:blipFill>
        <p:spPr>
          <a:xfrm>
            <a:off x="1763063" y="1008701"/>
            <a:ext cx="941277" cy="235314"/>
          </a:xfrm>
          <a:prstGeom prst="rect">
            <a:avLst/>
          </a:prstGeom>
          <a:noFill/>
          <a:ln>
            <a:noFill/>
          </a:ln>
        </p:spPr>
      </p:pic>
      <p:pic>
        <p:nvPicPr>
          <p:cNvPr id="36" name="Google Shape;36;p5"/>
          <p:cNvPicPr preferRelativeResize="0"/>
          <p:nvPr/>
        </p:nvPicPr>
        <p:blipFill>
          <a:blip r:embed="rId7">
            <a:alphaModFix/>
          </a:blip>
          <a:stretch>
            <a:fillRect/>
          </a:stretch>
        </p:blipFill>
        <p:spPr>
          <a:xfrm>
            <a:off x="3008919" y="1008692"/>
            <a:ext cx="1519294" cy="245883"/>
          </a:xfrm>
          <a:prstGeom prst="rect">
            <a:avLst/>
          </a:prstGeom>
          <a:noFill/>
          <a:ln>
            <a:noFill/>
          </a:ln>
        </p:spPr>
      </p:pic>
    </p:spTree>
    <p:extLst>
      <p:ext uri="{BB962C8B-B14F-4D97-AF65-F5344CB8AC3E}">
        <p14:creationId xmlns:p14="http://schemas.microsoft.com/office/powerpoint/2010/main" val="98737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שקף דיון פתוח">
  <p:cSld name="שקף דיון פתוח">
    <p:bg>
      <p:bgPr>
        <a:solidFill>
          <a:schemeClr val="tx1"/>
        </a:solidFill>
        <a:effectLst/>
      </p:bgPr>
    </p:bg>
    <p:spTree>
      <p:nvGrpSpPr>
        <p:cNvPr id="1" name="Shape 118"/>
        <p:cNvGrpSpPr/>
        <p:nvPr/>
      </p:nvGrpSpPr>
      <p:grpSpPr>
        <a:xfrm>
          <a:off x="0" y="0"/>
          <a:ext cx="0" cy="0"/>
          <a:chOff x="0" y="0"/>
          <a:chExt cx="0" cy="0"/>
        </a:xfrm>
      </p:grpSpPr>
      <p:pic>
        <p:nvPicPr>
          <p:cNvPr id="16" name="תמונה 15" descr="תמונה שמכילה שחור, לבן, מחשב, כהה&#10;&#10;התיאור נוצר באופן אוטומטי">
            <a:extLst>
              <a:ext uri="{FF2B5EF4-FFF2-40B4-BE49-F238E27FC236}">
                <a16:creationId xmlns:a16="http://schemas.microsoft.com/office/drawing/2014/main" id="{370858DC-6CE9-40BE-8788-4D220D9B08C9}"/>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119" name="Google Shape;119;p13"/>
          <p:cNvSpPr/>
          <p:nvPr/>
        </p:nvSpPr>
        <p:spPr>
          <a:xfrm rot="4075860">
            <a:off x="8169993" y="59390"/>
            <a:ext cx="393641" cy="393641"/>
          </a:xfrm>
          <a:prstGeom prst="wedgeEllipseCallout">
            <a:avLst>
              <a:gd name="adj1" fmla="val -20833"/>
              <a:gd name="adj2" fmla="val 625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53375" y="542575"/>
            <a:ext cx="67917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txBox="1">
            <a:spLocks noGrp="1"/>
          </p:cNvSpPr>
          <p:nvPr>
            <p:ph type="title"/>
          </p:nvPr>
        </p:nvSpPr>
        <p:spPr>
          <a:xfrm>
            <a:off x="780150" y="723700"/>
            <a:ext cx="60660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122" name="Google Shape;122;p13"/>
          <p:cNvSpPr txBox="1">
            <a:spLocks noGrp="1"/>
          </p:cNvSpPr>
          <p:nvPr>
            <p:ph type="body" idx="1"/>
          </p:nvPr>
        </p:nvSpPr>
        <p:spPr>
          <a:xfrm>
            <a:off x="742050" y="1714450"/>
            <a:ext cx="6066000" cy="2666100"/>
          </a:xfrm>
          <a:prstGeom prst="rect">
            <a:avLst/>
          </a:prstGeom>
        </p:spPr>
        <p:txBody>
          <a:bodyPr spcFirstLastPara="1" wrap="square" lIns="0" tIns="0" rIns="0" bIns="0" anchor="t" anchorCtr="0">
            <a:noAutofit/>
          </a:bodyPr>
          <a:lstStyle>
            <a:lvl1pPr marL="419100" lvl="0" indent="-285750" rtl="1">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23" name="Google Shape;123;p13"/>
          <p:cNvSpPr/>
          <p:nvPr/>
        </p:nvSpPr>
        <p:spPr>
          <a:xfrm rot="-7039737">
            <a:off x="73361" y="4339918"/>
            <a:ext cx="301896" cy="301896"/>
          </a:xfrm>
          <a:prstGeom prst="wedgeEllipseCallout">
            <a:avLst>
              <a:gd name="adj1" fmla="val -35444"/>
              <a:gd name="adj2" fmla="val 67623"/>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2465296">
            <a:off x="163228" y="3363993"/>
            <a:ext cx="612580" cy="612580"/>
          </a:xfrm>
          <a:prstGeom prst="wedgeEllipse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473048" y="661125"/>
            <a:ext cx="261900" cy="26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377350" y="5766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09475" y="2414450"/>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91700" y="231462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93310">
            <a:off x="6834392" y="941741"/>
            <a:ext cx="2141718" cy="2141718"/>
          </a:xfrm>
          <a:prstGeom prst="wedgeEllipseCallout">
            <a:avLst>
              <a:gd name="adj1" fmla="val 44376"/>
              <a:gd name="adj2" fmla="val 48708"/>
            </a:avLst>
          </a:prstGeom>
          <a:solidFill>
            <a:schemeClr val="lt1"/>
          </a:solidFill>
          <a:ln w="19050" cap="flat" cmpd="sng">
            <a:solidFill>
              <a:schemeClr val="accent1"/>
            </a:solidFill>
            <a:prstDash val="solid"/>
            <a:round/>
            <a:headEnd type="none" w="sm" len="sm"/>
            <a:tailEnd type="none" w="sm" len="sm"/>
          </a:ln>
          <a:effectLst>
            <a:outerShdw dist="47625" dir="3060000" algn="bl" rotWithShape="0">
              <a:schemeClr val="accent1"/>
            </a:outerShdw>
          </a:effectLst>
        </p:spPr>
        <p:txBody>
          <a:bodyPr spcFirstLastPara="1" wrap="square" lIns="0" tIns="91425" rIns="0" bIns="91425" anchor="ctr" anchorCtr="0">
            <a:noAutofit/>
          </a:bodyPr>
          <a:lstStyle/>
          <a:p>
            <a:pPr marL="0" lvl="0" indent="0" algn="ctr" rtl="1">
              <a:lnSpc>
                <a:spcPct val="70000"/>
              </a:lnSpc>
              <a:spcBef>
                <a:spcPts val="0"/>
              </a:spcBef>
              <a:spcAft>
                <a:spcPts val="0"/>
              </a:spcAft>
              <a:buNone/>
            </a:pPr>
            <a:r>
              <a:rPr lang="iw" sz="2400" dirty="0">
                <a:solidFill>
                  <a:schemeClr val="bg2"/>
                </a:solidFill>
                <a:latin typeface="Arimo"/>
                <a:ea typeface="Arimo"/>
                <a:cs typeface="+mj-cs"/>
                <a:sym typeface="Arimo"/>
              </a:rPr>
              <a:t>מה דעתכם?</a:t>
            </a:r>
            <a:endParaRPr sz="2400" dirty="0">
              <a:solidFill>
                <a:schemeClr val="bg2"/>
              </a:solidFill>
              <a:latin typeface="Arimo"/>
              <a:ea typeface="Arimo"/>
              <a:cs typeface="+mj-cs"/>
              <a:sym typeface="Arimo"/>
            </a:endParaRPr>
          </a:p>
          <a:p>
            <a:pPr marL="0" lvl="0" indent="0" algn="ctr" rtl="1">
              <a:lnSpc>
                <a:spcPct val="70000"/>
              </a:lnSpc>
              <a:spcBef>
                <a:spcPts val="0"/>
              </a:spcBef>
              <a:spcAft>
                <a:spcPts val="0"/>
              </a:spcAft>
              <a:buNone/>
            </a:pPr>
            <a:r>
              <a:rPr lang="iw" sz="4800" b="1" dirty="0">
                <a:solidFill>
                  <a:schemeClr val="bg2"/>
                </a:solidFill>
                <a:latin typeface="Arimo"/>
                <a:ea typeface="Arimo"/>
                <a:cs typeface="+mj-cs"/>
                <a:sym typeface="Arimo"/>
              </a:rPr>
              <a:t>דברו</a:t>
            </a:r>
            <a:endParaRPr sz="4800" b="1" dirty="0">
              <a:solidFill>
                <a:schemeClr val="bg2"/>
              </a:solidFill>
              <a:latin typeface="Arimo"/>
              <a:ea typeface="Arimo"/>
              <a:cs typeface="+mj-cs"/>
              <a:sym typeface="Arimo"/>
            </a:endParaRPr>
          </a:p>
        </p:txBody>
      </p:sp>
      <p:sp>
        <p:nvSpPr>
          <p:cNvPr id="130" name="Google Shape;130;p13"/>
          <p:cNvSpPr/>
          <p:nvPr/>
        </p:nvSpPr>
        <p:spPr>
          <a:xfrm rot="3453926">
            <a:off x="7046313" y="174512"/>
            <a:ext cx="899995" cy="899995"/>
          </a:xfrm>
          <a:prstGeom prst="wedgeEllipseCallout">
            <a:avLst>
              <a:gd name="adj1" fmla="val -22417"/>
              <a:gd name="adj2" fmla="val 76018"/>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4268176">
            <a:off x="89983" y="2585399"/>
            <a:ext cx="900041" cy="900041"/>
          </a:xfrm>
          <a:prstGeom prst="wedgeEllipseCallout">
            <a:avLst>
              <a:gd name="adj1" fmla="val -20833"/>
              <a:gd name="adj2" fmla="val 6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גרפיקה 378">
            <a:extLst>
              <a:ext uri="{FF2B5EF4-FFF2-40B4-BE49-F238E27FC236}">
                <a16:creationId xmlns:a16="http://schemas.microsoft.com/office/drawing/2014/main" id="{D8D0025A-9FAA-4E41-8FED-334E070D8D98}"/>
              </a:ext>
            </a:extLst>
          </p:cNvPr>
          <p:cNvGrpSpPr/>
          <p:nvPr userDrawn="1"/>
        </p:nvGrpSpPr>
        <p:grpSpPr>
          <a:xfrm rot="21188512">
            <a:off x="7147910" y="239411"/>
            <a:ext cx="621983" cy="738559"/>
            <a:chOff x="5503193" y="3290848"/>
            <a:chExt cx="621983" cy="738559"/>
          </a:xfrm>
        </p:grpSpPr>
        <p:grpSp>
          <p:nvGrpSpPr>
            <p:cNvPr id="18" name="גרפיקה 378">
              <a:extLst>
                <a:ext uri="{FF2B5EF4-FFF2-40B4-BE49-F238E27FC236}">
                  <a16:creationId xmlns:a16="http://schemas.microsoft.com/office/drawing/2014/main" id="{A2682821-826F-49BD-BB5E-59FAD131CB26}"/>
                </a:ext>
              </a:extLst>
            </p:cNvPr>
            <p:cNvGrpSpPr/>
            <p:nvPr/>
          </p:nvGrpSpPr>
          <p:grpSpPr>
            <a:xfrm rot="21188512">
              <a:off x="5503193" y="3377013"/>
              <a:ext cx="621983" cy="550299"/>
              <a:chOff x="5503193" y="3377013"/>
              <a:chExt cx="621983" cy="550299"/>
            </a:xfrm>
          </p:grpSpPr>
          <p:sp>
            <p:nvSpPr>
              <p:cNvPr id="28" name="גרפיקה 378">
                <a:extLst>
                  <a:ext uri="{FF2B5EF4-FFF2-40B4-BE49-F238E27FC236}">
                    <a16:creationId xmlns:a16="http://schemas.microsoft.com/office/drawing/2014/main" id="{03D2EBF7-0D0B-4E6D-9C34-6FAA6F0A0ECF}"/>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29" name="גרפיקה 378">
                <a:extLst>
                  <a:ext uri="{FF2B5EF4-FFF2-40B4-BE49-F238E27FC236}">
                    <a16:creationId xmlns:a16="http://schemas.microsoft.com/office/drawing/2014/main" id="{0E1BE468-7A0D-4F05-A749-584BFD41E783}"/>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30" name="גרפיקה 378">
                <a:extLst>
                  <a:ext uri="{FF2B5EF4-FFF2-40B4-BE49-F238E27FC236}">
                    <a16:creationId xmlns:a16="http://schemas.microsoft.com/office/drawing/2014/main" id="{A4708E48-133D-43F1-990A-B2DC1EA4C503}"/>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31" name="גרפיקה 378">
                <a:extLst>
                  <a:ext uri="{FF2B5EF4-FFF2-40B4-BE49-F238E27FC236}">
                    <a16:creationId xmlns:a16="http://schemas.microsoft.com/office/drawing/2014/main" id="{B521E54D-B780-4486-B519-2D9E40AEF0A7}"/>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32" name="גרפיקה 378">
                <a:extLst>
                  <a:ext uri="{FF2B5EF4-FFF2-40B4-BE49-F238E27FC236}">
                    <a16:creationId xmlns:a16="http://schemas.microsoft.com/office/drawing/2014/main" id="{BB235690-ED6F-4825-BED4-7C2F68D62D8C}"/>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19" name="גרפיקה 378">
              <a:extLst>
                <a:ext uri="{FF2B5EF4-FFF2-40B4-BE49-F238E27FC236}">
                  <a16:creationId xmlns:a16="http://schemas.microsoft.com/office/drawing/2014/main" id="{7DECCA5B-3309-4CAB-8ADB-18AD4BD9ACD4}"/>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20" name="גרפיקה 378">
              <a:extLst>
                <a:ext uri="{FF2B5EF4-FFF2-40B4-BE49-F238E27FC236}">
                  <a16:creationId xmlns:a16="http://schemas.microsoft.com/office/drawing/2014/main" id="{F910A1CE-27CE-4587-A4A0-C35B1E201384}"/>
                </a:ext>
              </a:extLst>
            </p:cNvPr>
            <p:cNvGrpSpPr/>
            <p:nvPr/>
          </p:nvGrpSpPr>
          <p:grpSpPr>
            <a:xfrm rot="21188512">
              <a:off x="5738518" y="3290848"/>
              <a:ext cx="260668" cy="470651"/>
              <a:chOff x="5738518" y="3290848"/>
              <a:chExt cx="260668" cy="470651"/>
            </a:xfrm>
          </p:grpSpPr>
          <p:sp>
            <p:nvSpPr>
              <p:cNvPr id="26" name="גרפיקה 378">
                <a:extLst>
                  <a:ext uri="{FF2B5EF4-FFF2-40B4-BE49-F238E27FC236}">
                    <a16:creationId xmlns:a16="http://schemas.microsoft.com/office/drawing/2014/main" id="{9EBBEE95-8EA3-43D4-9EDE-4CDF6865E004}"/>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27" name="גרפיקה 378">
                <a:extLst>
                  <a:ext uri="{FF2B5EF4-FFF2-40B4-BE49-F238E27FC236}">
                    <a16:creationId xmlns:a16="http://schemas.microsoft.com/office/drawing/2014/main" id="{89EC5F9F-EC87-4A7D-A857-D1412806C385}"/>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21" name="גרפיקה 378">
              <a:extLst>
                <a:ext uri="{FF2B5EF4-FFF2-40B4-BE49-F238E27FC236}">
                  <a16:creationId xmlns:a16="http://schemas.microsoft.com/office/drawing/2014/main" id="{CD0305C8-BCD0-4645-A18A-6D6D1A4BA45C}"/>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22" name="גרפיקה 378">
              <a:extLst>
                <a:ext uri="{FF2B5EF4-FFF2-40B4-BE49-F238E27FC236}">
                  <a16:creationId xmlns:a16="http://schemas.microsoft.com/office/drawing/2014/main" id="{D4D11705-E395-4443-9585-1FDC6D44585F}"/>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23" name="גרפיקה 378">
              <a:extLst>
                <a:ext uri="{FF2B5EF4-FFF2-40B4-BE49-F238E27FC236}">
                  <a16:creationId xmlns:a16="http://schemas.microsoft.com/office/drawing/2014/main" id="{67F8CB56-8D0B-4251-930E-D8F0D4280FBB}"/>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4" name="גרפיקה 378">
              <a:extLst>
                <a:ext uri="{FF2B5EF4-FFF2-40B4-BE49-F238E27FC236}">
                  <a16:creationId xmlns:a16="http://schemas.microsoft.com/office/drawing/2014/main" id="{D2882FA2-3ECF-4C4B-9336-F59BD29FDEEF}"/>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5" name="גרפיקה 378">
              <a:extLst>
                <a:ext uri="{FF2B5EF4-FFF2-40B4-BE49-F238E27FC236}">
                  <a16:creationId xmlns:a16="http://schemas.microsoft.com/office/drawing/2014/main" id="{AA33DEE7-A486-42AF-9B36-C8CFADA2495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428166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שקף הצגת הסילבוס">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extLst>
      <p:ext uri="{BB962C8B-B14F-4D97-AF65-F5344CB8AC3E}">
        <p14:creationId xmlns:p14="http://schemas.microsoft.com/office/powerpoint/2010/main" val="154857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תוכן חלוקה לשתיים">
  <p:cSld name="שקף תוכן חלוקה לשתיים">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extLst>
      <p:ext uri="{BB962C8B-B14F-4D97-AF65-F5344CB8AC3E}">
        <p14:creationId xmlns:p14="http://schemas.microsoft.com/office/powerpoint/2010/main" val="90164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extLst>
      <p:ext uri="{BB962C8B-B14F-4D97-AF65-F5344CB8AC3E}">
        <p14:creationId xmlns:p14="http://schemas.microsoft.com/office/powerpoint/2010/main" val="392247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ף תוכן עם פינה" type="tx">
  <p:cSld name="שקף תוכן עם פינה">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18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64" r:id="rId3"/>
    <p:sldLayoutId id="2147483665" r:id="rId4"/>
    <p:sldLayoutId id="2147483661"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en-US" dirty="0"/>
              <a:t>Threads</a:t>
            </a:r>
            <a:endParaRPr lang="he-IL" dirty="0"/>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251" name="Google Shape;251;p20"/>
          <p:cNvSpPr txBox="1">
            <a:spLocks noGrp="1"/>
          </p:cNvSpPr>
          <p:nvPr>
            <p:ph type="subTitle" idx="4294967295"/>
          </p:nvPr>
        </p:nvSpPr>
        <p:spPr>
          <a:xfrm>
            <a:off x="4387404"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err="1">
                <a:solidFill>
                  <a:schemeClr val="accent1"/>
                </a:solidFill>
              </a:rPr>
              <a:t>ת'רדים</a:t>
            </a:r>
            <a:endParaRPr sz="1400" dirty="0">
              <a:solidFill>
                <a:schemeClr val="accent1"/>
              </a:solidFill>
            </a:endParaRPr>
          </a:p>
        </p:txBody>
      </p:sp>
      <p:cxnSp>
        <p:nvCxnSpPr>
          <p:cNvPr id="243" name="Google Shape;243;p20"/>
          <p:cNvCxnSpPr>
            <a:cxnSpLocks/>
            <a:stCxn id="247" idx="2"/>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6" name="Google Shape;246;p20"/>
          <p:cNvSpPr/>
          <p:nvPr/>
        </p:nvSpPr>
        <p:spPr>
          <a:xfrm>
            <a:off x="2801874"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351838"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dirty="0">
                <a:solidFill>
                  <a:schemeClr val="accent1"/>
                </a:solidFill>
              </a:rPr>
              <a:t>MT</a:t>
            </a:r>
            <a:r>
              <a:rPr lang="he-IL" sz="1400" dirty="0">
                <a:solidFill>
                  <a:schemeClr val="accent1"/>
                </a:solidFill>
              </a:rPr>
              <a:t> בשפת </a:t>
            </a:r>
            <a:r>
              <a:rPr lang="en-US" sz="1400" dirty="0">
                <a:solidFill>
                  <a:schemeClr val="accent1"/>
                </a:solidFill>
              </a:rPr>
              <a:t>C++</a:t>
            </a:r>
            <a:endParaRPr lang="he-IL" sz="1400" dirty="0">
              <a:solidFill>
                <a:schemeClr val="accent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6837017"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p:cNvCxnSpPr>
          <p:nvPr/>
        </p:nvCxnSpPr>
        <p:spPr>
          <a:xfrm flipH="1">
            <a:off x="6909017" y="4106386"/>
            <a:ext cx="2234984" cy="0"/>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4843529" y="4071067"/>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Picture 2">
            <a:extLst>
              <a:ext uri="{FF2B5EF4-FFF2-40B4-BE49-F238E27FC236}">
                <a16:creationId xmlns:a16="http://schemas.microsoft.com/office/drawing/2014/main" id="{333C63AF-01AB-41CD-8D2E-C0527B609C7B}"/>
              </a:ext>
            </a:extLst>
          </p:cNvPr>
          <p:cNvPicPr>
            <a:picLocks noChangeAspect="1" noChangeArrowheads="1"/>
          </p:cNvPicPr>
          <p:nvPr/>
        </p:nvPicPr>
        <p:blipFill>
          <a:blip r:embed="rId3"/>
          <a:srcRect l="3298" r="3298"/>
          <a:stretch/>
        </p:blipFill>
        <p:spPr bwMode="auto">
          <a:xfrm rot="21199527">
            <a:off x="1059382" y="766684"/>
            <a:ext cx="3412184" cy="19193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8" name="Google Shape;251;p20">
            <a:extLst>
              <a:ext uri="{FF2B5EF4-FFF2-40B4-BE49-F238E27FC236}">
                <a16:creationId xmlns:a16="http://schemas.microsoft.com/office/drawing/2014/main" id="{37750375-11CD-4620-9FAA-E3C8E184BAA2}"/>
              </a:ext>
            </a:extLst>
          </p:cNvPr>
          <p:cNvSpPr txBox="1">
            <a:spLocks/>
          </p:cNvSpPr>
          <p:nvPr/>
        </p:nvSpPr>
        <p:spPr>
          <a:xfrm>
            <a:off x="638089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תהליכים</a:t>
            </a:r>
            <a:endParaRPr lang="en-US" sz="1400" b="1" dirty="0">
              <a:solidFill>
                <a:schemeClr val="tx1"/>
              </a:solidFill>
            </a:endParaRPr>
          </a:p>
        </p:txBody>
      </p:sp>
    </p:spTree>
    <p:extLst>
      <p:ext uri="{BB962C8B-B14F-4D97-AF65-F5344CB8AC3E}">
        <p14:creationId xmlns:p14="http://schemas.microsoft.com/office/powerpoint/2010/main" val="3706626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604800" y="997461"/>
            <a:ext cx="5065333" cy="3683000"/>
          </a:xfrm>
        </p:spPr>
        <p:txBody>
          <a:bodyPr/>
          <a:lstStyle/>
          <a:p>
            <a:r>
              <a:rPr lang="he-IL" sz="1800" b="1" dirty="0">
                <a:solidFill>
                  <a:schemeClr val="accent2">
                    <a:lumMod val="75000"/>
                  </a:schemeClr>
                </a:solidFill>
              </a:rPr>
              <a:t>תהליך</a:t>
            </a:r>
            <a:r>
              <a:rPr lang="he-IL" sz="1800" dirty="0"/>
              <a:t>:</a:t>
            </a:r>
          </a:p>
          <a:p>
            <a:pPr lvl="1" algn="r"/>
            <a:r>
              <a:rPr lang="he-IL" sz="1400" dirty="0"/>
              <a:t>מופע של תכנית אשר "רץ" בזיכרון הראשי, כלומר ביצוע של ההוראות השמורות בקובץ הרצה</a:t>
            </a:r>
            <a:br>
              <a:rPr lang="he-IL" sz="1800" dirty="0"/>
            </a:br>
            <a:endParaRPr lang="he-IL" sz="1800" dirty="0"/>
          </a:p>
          <a:p>
            <a:r>
              <a:rPr lang="he-IL" sz="1800" dirty="0"/>
              <a:t>כל </a:t>
            </a:r>
            <a:r>
              <a:rPr lang="en-US" sz="1800" b="1" dirty="0">
                <a:solidFill>
                  <a:schemeClr val="bg2"/>
                </a:solidFill>
              </a:rPr>
              <a:t>process</a:t>
            </a:r>
            <a:r>
              <a:rPr lang="he-IL" sz="1800" dirty="0"/>
              <a:t> שרץ במחשב מכיל מספר מרכיבים:</a:t>
            </a:r>
          </a:p>
          <a:p>
            <a:pPr lvl="1" algn="r"/>
            <a:r>
              <a:rPr lang="en-US" sz="1400" dirty="0"/>
              <a:t>Process ID</a:t>
            </a:r>
            <a:r>
              <a:rPr lang="he-IL" sz="1400" dirty="0"/>
              <a:t> - מזהה תהליך, מספר הייחודי לו</a:t>
            </a:r>
          </a:p>
          <a:p>
            <a:pPr lvl="1" algn="r"/>
            <a:r>
              <a:rPr lang="he-IL" sz="1400" dirty="0"/>
              <a:t>מרחב זיכרון – קטע הזיכרון המוקצה לו</a:t>
            </a:r>
          </a:p>
          <a:p>
            <a:pPr lvl="1" algn="r"/>
            <a:r>
              <a:rPr lang="he-IL" sz="1400" dirty="0"/>
              <a:t>עדיפות בתזמון </a:t>
            </a:r>
          </a:p>
          <a:p>
            <a:pPr lvl="1" algn="r"/>
            <a:r>
              <a:rPr lang="he-IL" sz="1400" dirty="0" err="1"/>
              <a:t>ת'רדים</a:t>
            </a:r>
            <a:r>
              <a:rPr lang="he-IL" sz="1400" dirty="0"/>
              <a:t> – נראה בהמשך...</a:t>
            </a:r>
          </a:p>
          <a:p>
            <a:pPr lvl="1" algn="r"/>
            <a:r>
              <a:rPr lang="he-IL" sz="1400" dirty="0"/>
              <a:t>קבצים שהתהליך עובד איתם</a:t>
            </a:r>
          </a:p>
          <a:p>
            <a:pPr lvl="1" algn="r"/>
            <a:r>
              <a:rPr lang="he-IL" sz="1400" dirty="0"/>
              <a:t>ועוד...</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תהליכים - </a:t>
            </a:r>
            <a:r>
              <a:rPr lang="en-US" dirty="0"/>
              <a:t>Processes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026" name="Picture 2">
            <a:extLst>
              <a:ext uri="{FF2B5EF4-FFF2-40B4-BE49-F238E27FC236}">
                <a16:creationId xmlns:a16="http://schemas.microsoft.com/office/drawing/2014/main" id="{22312D29-8C0B-42CC-9344-1EBC67DE2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64798">
            <a:off x="965256" y="2226898"/>
            <a:ext cx="1958821" cy="1958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e, exe file, exe icon, file, file exe, program file icon - Download on  Iconfinder">
            <a:extLst>
              <a:ext uri="{FF2B5EF4-FFF2-40B4-BE49-F238E27FC236}">
                <a16:creationId xmlns:a16="http://schemas.microsoft.com/office/drawing/2014/main" id="{9E7FA40D-29B5-4A4B-BA89-4301759FA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68" y="1732156"/>
            <a:ext cx="575733" cy="57573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Arrow: Rotate right with solid fill">
            <a:extLst>
              <a:ext uri="{FF2B5EF4-FFF2-40B4-BE49-F238E27FC236}">
                <a16:creationId xmlns:a16="http://schemas.microsoft.com/office/drawing/2014/main" id="{063989B5-3217-49A9-A5BA-E3895D221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26733">
            <a:off x="1339732" y="1872469"/>
            <a:ext cx="662401" cy="662401"/>
          </a:xfrm>
          <a:prstGeom prst="rect">
            <a:avLst/>
          </a:prstGeom>
        </p:spPr>
      </p:pic>
    </p:spTree>
    <p:extLst>
      <p:ext uri="{BB962C8B-B14F-4D97-AF65-F5344CB8AC3E}">
        <p14:creationId xmlns:p14="http://schemas.microsoft.com/office/powerpoint/2010/main" val="6063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1120050" y="997461"/>
            <a:ext cx="6903900" cy="3683000"/>
          </a:xfrm>
        </p:spPr>
        <p:txBody>
          <a:bodyPr/>
          <a:lstStyle/>
          <a:p>
            <a:pPr marL="285750"/>
            <a:r>
              <a:rPr lang="he-IL" sz="1800" dirty="0"/>
              <a:t>ב-</a:t>
            </a:r>
            <a:r>
              <a:rPr lang="en-US" sz="1800" b="1" dirty="0">
                <a:solidFill>
                  <a:schemeClr val="accent1"/>
                </a:solidFill>
              </a:rPr>
              <a:t>Windows</a:t>
            </a:r>
            <a:r>
              <a:rPr lang="he-IL" sz="1800" dirty="0"/>
              <a:t> ניתן לראות את כל התהליכים הרצים (אם יש ההרשאה) בעזרת כלים כמו ה-</a:t>
            </a:r>
            <a:r>
              <a:rPr lang="en-US" sz="1800" b="1" dirty="0">
                <a:solidFill>
                  <a:schemeClr val="accent2">
                    <a:lumMod val="75000"/>
                  </a:schemeClr>
                </a:solidFill>
              </a:rPr>
              <a:t>Task Manager</a:t>
            </a:r>
            <a:r>
              <a:rPr lang="he-IL" sz="1800" b="1" dirty="0">
                <a:solidFill>
                  <a:schemeClr val="accent2">
                    <a:lumMod val="75000"/>
                  </a:schemeClr>
                </a:solidFill>
              </a:rPr>
              <a:t> </a:t>
            </a:r>
            <a:r>
              <a:rPr lang="he-IL" sz="1800" dirty="0"/>
              <a:t>או בעזרת </a:t>
            </a:r>
            <a:r>
              <a:rPr lang="en-US" sz="1800" b="1" dirty="0">
                <a:solidFill>
                  <a:schemeClr val="accent3"/>
                </a:solidFill>
              </a:rPr>
              <a:t>Process Explorer</a:t>
            </a:r>
            <a:br>
              <a:rPr lang="en-US" sz="1800" dirty="0"/>
            </a:br>
            <a:endParaRPr lang="he-IL" sz="1800" dirty="0"/>
          </a:p>
          <a:p>
            <a:pPr marL="285750"/>
            <a:r>
              <a:rPr lang="he-IL" sz="1800" dirty="0"/>
              <a:t>ברמת מערכת ההפעלה – מספר תהליכים מסוגלים לרוץ במקביל והיא זו שדואגת לניהול שלהם</a:t>
            </a:r>
          </a:p>
          <a:p>
            <a:pPr marL="285750"/>
            <a:endParaRPr lang="he-IL" sz="1800" dirty="0"/>
          </a:p>
          <a:p>
            <a:pPr marL="285750"/>
            <a:r>
              <a:rPr lang="he-IL" sz="1800" b="1" dirty="0">
                <a:solidFill>
                  <a:schemeClr val="bg2"/>
                </a:solidFill>
              </a:rPr>
              <a:t>תרגיל קטן </a:t>
            </a:r>
            <a:r>
              <a:rPr lang="he-IL" sz="1800" dirty="0"/>
              <a:t>– זהו את התהליכים בצילום המסך שבשקופית הבאה והסבירו מה המשתמש עשה במקביל</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תהליכים - </a:t>
            </a:r>
            <a:r>
              <a:rPr lang="en-US" dirty="0"/>
              <a:t>Processes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25875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תהליכים - </a:t>
            </a:r>
            <a:r>
              <a:rPr lang="en-US" dirty="0"/>
              <a:t>Processes</a:t>
            </a:r>
            <a:endParaRPr lang="en-IL" dirty="0"/>
          </a:p>
        </p:txBody>
      </p:sp>
      <p:sp>
        <p:nvSpPr>
          <p:cNvPr id="29" name="Google Shape;220;p19">
            <a:extLst>
              <a:ext uri="{FF2B5EF4-FFF2-40B4-BE49-F238E27FC236}">
                <a16:creationId xmlns:a16="http://schemas.microsoft.com/office/drawing/2014/main" id="{6E8C4A9C-6845-4732-8131-9208CB05A5E6}"/>
              </a:ext>
            </a:extLst>
          </p:cNvPr>
          <p:cNvSpPr txBox="1">
            <a:spLocks/>
          </p:cNvSpPr>
          <p:nvPr/>
        </p:nvSpPr>
        <p:spPr>
          <a:xfrm>
            <a:off x="8368098" y="67861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תרגול</a:t>
            </a:r>
          </a:p>
        </p:txBody>
      </p:sp>
      <p:sp>
        <p:nvSpPr>
          <p:cNvPr id="30" name="גרפיקה 284">
            <a:extLst>
              <a:ext uri="{FF2B5EF4-FFF2-40B4-BE49-F238E27FC236}">
                <a16:creationId xmlns:a16="http://schemas.microsoft.com/office/drawing/2014/main" id="{878ED54E-E7DB-4C58-A7BA-6CC8F41978F5}"/>
              </a:ext>
            </a:extLst>
          </p:cNvPr>
          <p:cNvSpPr/>
          <p:nvPr/>
        </p:nvSpPr>
        <p:spPr>
          <a:xfrm>
            <a:off x="8545026" y="121945"/>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31" name="גרפיקה 284">
            <a:extLst>
              <a:ext uri="{FF2B5EF4-FFF2-40B4-BE49-F238E27FC236}">
                <a16:creationId xmlns:a16="http://schemas.microsoft.com/office/drawing/2014/main" id="{D883501D-A41E-40D8-9B0D-F4960285E595}"/>
              </a:ext>
            </a:extLst>
          </p:cNvPr>
          <p:cNvSpPr/>
          <p:nvPr/>
        </p:nvSpPr>
        <p:spPr>
          <a:xfrm>
            <a:off x="8858430" y="229442"/>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pic>
        <p:nvPicPr>
          <p:cNvPr id="32" name="Picture 31" descr="C:\Users\OR\Desktop\task manager.png">
            <a:extLst>
              <a:ext uri="{FF2B5EF4-FFF2-40B4-BE49-F238E27FC236}">
                <a16:creationId xmlns:a16="http://schemas.microsoft.com/office/drawing/2014/main" id="{6F2D9F07-055E-428A-A496-A9BC12356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712" y="1099658"/>
            <a:ext cx="5194575" cy="370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470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en-US" dirty="0"/>
              <a:t>Threads</a:t>
            </a:r>
            <a:endParaRPr lang="he-IL" dirty="0"/>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251" name="Google Shape;251;p20"/>
          <p:cNvSpPr txBox="1">
            <a:spLocks noGrp="1"/>
          </p:cNvSpPr>
          <p:nvPr>
            <p:ph type="subTitle" idx="4294967295"/>
          </p:nvPr>
        </p:nvSpPr>
        <p:spPr>
          <a:xfrm>
            <a:off x="4387404"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err="1">
                <a:solidFill>
                  <a:schemeClr val="tx1"/>
                </a:solidFill>
              </a:rPr>
              <a:t>ת'רדים</a:t>
            </a:r>
            <a:endParaRPr sz="1400" b="1" dirty="0">
              <a:solidFill>
                <a:schemeClr val="tx1"/>
              </a:solidFill>
            </a:endParaRPr>
          </a:p>
        </p:txBody>
      </p:sp>
      <p:cxnSp>
        <p:nvCxnSpPr>
          <p:cNvPr id="243" name="Google Shape;243;p20"/>
          <p:cNvCxnSpPr>
            <a:cxnSpLocks/>
            <a:stCxn id="247" idx="2"/>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6" name="Google Shape;246;p20"/>
          <p:cNvSpPr/>
          <p:nvPr/>
        </p:nvSpPr>
        <p:spPr>
          <a:xfrm>
            <a:off x="2801874"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351838"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dirty="0">
                <a:solidFill>
                  <a:schemeClr val="accent1"/>
                </a:solidFill>
              </a:rPr>
              <a:t>MT</a:t>
            </a:r>
            <a:r>
              <a:rPr lang="he-IL" sz="1400" dirty="0">
                <a:solidFill>
                  <a:schemeClr val="accent1"/>
                </a:solidFill>
              </a:rPr>
              <a:t> בשפת </a:t>
            </a:r>
            <a:r>
              <a:rPr lang="en-US" sz="1400" dirty="0">
                <a:solidFill>
                  <a:schemeClr val="accent1"/>
                </a:solidFill>
              </a:rPr>
              <a:t>C++</a:t>
            </a:r>
            <a:endParaRPr lang="he-IL" sz="1400" dirty="0">
              <a:solidFill>
                <a:schemeClr val="accent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6837017"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6" idx="6"/>
          </p:cNvCxnSpPr>
          <p:nvPr/>
        </p:nvCxnSpPr>
        <p:spPr>
          <a:xfrm flipH="1">
            <a:off x="4915529" y="4106386"/>
            <a:ext cx="4228472" cy="681"/>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4843529"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Picture 2">
            <a:extLst>
              <a:ext uri="{FF2B5EF4-FFF2-40B4-BE49-F238E27FC236}">
                <a16:creationId xmlns:a16="http://schemas.microsoft.com/office/drawing/2014/main" id="{333C63AF-01AB-41CD-8D2E-C0527B609C7B}"/>
              </a:ext>
            </a:extLst>
          </p:cNvPr>
          <p:cNvPicPr>
            <a:picLocks noChangeAspect="1" noChangeArrowheads="1"/>
          </p:cNvPicPr>
          <p:nvPr/>
        </p:nvPicPr>
        <p:blipFill>
          <a:blip r:embed="rId3"/>
          <a:srcRect l="3298" r="3298"/>
          <a:stretch/>
        </p:blipFill>
        <p:spPr bwMode="auto">
          <a:xfrm rot="21199527">
            <a:off x="1059382" y="766684"/>
            <a:ext cx="3412184" cy="19193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8" name="Google Shape;251;p20">
            <a:extLst>
              <a:ext uri="{FF2B5EF4-FFF2-40B4-BE49-F238E27FC236}">
                <a16:creationId xmlns:a16="http://schemas.microsoft.com/office/drawing/2014/main" id="{37750375-11CD-4620-9FAA-E3C8E184BAA2}"/>
              </a:ext>
            </a:extLst>
          </p:cNvPr>
          <p:cNvSpPr txBox="1">
            <a:spLocks/>
          </p:cNvSpPr>
          <p:nvPr/>
        </p:nvSpPr>
        <p:spPr>
          <a:xfrm>
            <a:off x="638089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תהליכים</a:t>
            </a:r>
            <a:endParaRPr lang="en-US" sz="1400" dirty="0">
              <a:solidFill>
                <a:schemeClr val="accent1"/>
              </a:solidFill>
            </a:endParaRPr>
          </a:p>
        </p:txBody>
      </p:sp>
    </p:spTree>
    <p:extLst>
      <p:ext uri="{BB962C8B-B14F-4D97-AF65-F5344CB8AC3E}">
        <p14:creationId xmlns:p14="http://schemas.microsoft.com/office/powerpoint/2010/main" val="73808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785534" y="1070025"/>
            <a:ext cx="5592376" cy="3683000"/>
          </a:xfrm>
        </p:spPr>
        <p:txBody>
          <a:bodyPr/>
          <a:lstStyle/>
          <a:p>
            <a:pPr marL="0" indent="0">
              <a:buNone/>
            </a:pPr>
            <a:r>
              <a:rPr lang="en-US" sz="1600" b="1" dirty="0">
                <a:solidFill>
                  <a:schemeClr val="accent1"/>
                </a:solidFill>
              </a:rPr>
              <a:t>Thread</a:t>
            </a:r>
            <a:r>
              <a:rPr lang="he-IL" sz="1600" b="1" dirty="0">
                <a:solidFill>
                  <a:schemeClr val="accent1"/>
                </a:solidFill>
              </a:rPr>
              <a:t> (חוט)</a:t>
            </a:r>
            <a:r>
              <a:rPr lang="he-IL" sz="1600" b="1" dirty="0"/>
              <a:t>:</a:t>
            </a:r>
          </a:p>
          <a:p>
            <a:pPr marL="0" indent="0">
              <a:buNone/>
            </a:pPr>
            <a:endParaRPr lang="he-IL" sz="1600" b="1" dirty="0"/>
          </a:p>
          <a:p>
            <a:pPr marL="449263" indent="-449263"/>
            <a:r>
              <a:rPr lang="he-IL" sz="1600" dirty="0"/>
              <a:t>יחידת ביצוע ב-</a:t>
            </a:r>
            <a:r>
              <a:rPr lang="en-US" sz="1600" dirty="0"/>
              <a:t>Process</a:t>
            </a:r>
            <a:r>
              <a:rPr lang="he-IL" sz="1600" dirty="0"/>
              <a:t> שמסוגלת לבצע פעולות (כלומר, להריץ קוד)</a:t>
            </a:r>
            <a:br>
              <a:rPr lang="en-US" sz="1600" dirty="0"/>
            </a:br>
            <a:endParaRPr lang="he-IL" sz="1600" dirty="0"/>
          </a:p>
          <a:p>
            <a:pPr marL="457200" indent="-457200"/>
            <a:r>
              <a:rPr lang="he-IL" sz="1600" dirty="0"/>
              <a:t>כל </a:t>
            </a:r>
            <a:r>
              <a:rPr lang="en-US" sz="1600" dirty="0"/>
              <a:t>thread</a:t>
            </a:r>
            <a:r>
              <a:rPr lang="he-IL" sz="1600" dirty="0"/>
              <a:t> מקושר לפונקציה משלו בקוד, שממנה הוא מתחיל לבצע את רצף ההוראות והפעולות שלו</a:t>
            </a:r>
            <a:br>
              <a:rPr lang="en-US" sz="1600" dirty="0"/>
            </a:br>
            <a:endParaRPr lang="he-IL" sz="1600" dirty="0"/>
          </a:p>
          <a:p>
            <a:pPr marL="457200" indent="-457200"/>
            <a:r>
              <a:rPr lang="he-IL" sz="1600" dirty="0"/>
              <a:t>לכן, </a:t>
            </a:r>
            <a:r>
              <a:rPr lang="en-US" sz="1600" dirty="0"/>
              <a:t>threads</a:t>
            </a:r>
            <a:r>
              <a:rPr lang="he-IL" sz="1600" dirty="0"/>
              <a:t> שונים בתוך תהליך יכולים לבצע תפקידים שונים ופעולות שונות, ובכך מממשים מודולריות ברמת התוכנה</a:t>
            </a:r>
            <a:br>
              <a:rPr lang="en-US" sz="1600" dirty="0"/>
            </a:br>
            <a:endParaRPr lang="he-IL" sz="1600" dirty="0"/>
          </a:p>
          <a:p>
            <a:pPr marL="457200" indent="-457200"/>
            <a:r>
              <a:rPr lang="he-IL" sz="1600" dirty="0"/>
              <a:t>נחזור אל ה-</a:t>
            </a:r>
            <a:r>
              <a:rPr lang="en-US" sz="1600" dirty="0"/>
              <a:t>word</a:t>
            </a:r>
            <a:r>
              <a:rPr lang="he-IL" sz="1600" dirty="0"/>
              <a:t>, איזה </a:t>
            </a:r>
            <a:r>
              <a:rPr lang="en-US" sz="1600" dirty="0"/>
              <a:t>threads</a:t>
            </a:r>
            <a:r>
              <a:rPr lang="he-IL" sz="1600" dirty="0"/>
              <a:t> היא מריצה?</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err="1"/>
              <a:t>תהליכונים</a:t>
            </a:r>
            <a:r>
              <a:rPr lang="he-IL" dirty="0"/>
              <a:t> - </a:t>
            </a:r>
            <a:r>
              <a:rPr lang="en-US" b="1" dirty="0"/>
              <a:t>Threads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50" name="Picture 2" descr="Thread Svg Png Icon Free Download (#563051) - OnlineWebFonts.COM">
            <a:extLst>
              <a:ext uri="{FF2B5EF4-FFF2-40B4-BE49-F238E27FC236}">
                <a16:creationId xmlns:a16="http://schemas.microsoft.com/office/drawing/2014/main" id="{D1AAE5B0-6CD5-46FA-9CD6-7C7BCF8A071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5975" y="2344383"/>
            <a:ext cx="1101725" cy="113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7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תהליכים - </a:t>
            </a:r>
            <a:r>
              <a:rPr lang="en-US" dirty="0"/>
              <a:t>Processes</a:t>
            </a:r>
            <a:endParaRPr lang="en-IL" dirty="0"/>
          </a:p>
        </p:txBody>
      </p:sp>
      <p:pic>
        <p:nvPicPr>
          <p:cNvPr id="32" name="Picture 31">
            <a:extLst>
              <a:ext uri="{FF2B5EF4-FFF2-40B4-BE49-F238E27FC236}">
                <a16:creationId xmlns:a16="http://schemas.microsoft.com/office/drawing/2014/main" id="{6F2D9F07-055E-428A-A496-A9BC12356001}"/>
              </a:ext>
            </a:extLst>
          </p:cNvPr>
          <p:cNvPicPr>
            <a:picLocks noChangeAspect="1" noChangeArrowheads="1"/>
          </p:cNvPicPr>
          <p:nvPr/>
        </p:nvPicPr>
        <p:blipFill>
          <a:blip r:embed="rId3"/>
          <a:srcRect/>
          <a:stretch/>
        </p:blipFill>
        <p:spPr bwMode="auto">
          <a:xfrm>
            <a:off x="4487728" y="1140234"/>
            <a:ext cx="2869410" cy="370274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4;p19">
            <a:extLst>
              <a:ext uri="{FF2B5EF4-FFF2-40B4-BE49-F238E27FC236}">
                <a16:creationId xmlns:a16="http://schemas.microsoft.com/office/drawing/2014/main" id="{92E28567-82B3-4175-A5B1-BBF36271E451}"/>
              </a:ext>
            </a:extLst>
          </p:cNvPr>
          <p:cNvSpPr txBox="1">
            <a:spLocks/>
          </p:cNvSpPr>
          <p:nvPr/>
        </p:nvSpPr>
        <p:spPr>
          <a:xfrm>
            <a:off x="8409915" y="66546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9" name="קבוצה 21">
            <a:extLst>
              <a:ext uri="{FF2B5EF4-FFF2-40B4-BE49-F238E27FC236}">
                <a16:creationId xmlns:a16="http://schemas.microsoft.com/office/drawing/2014/main" id="{39D8A4EF-840B-4AFF-8783-1DADA50C6C4A}"/>
              </a:ext>
            </a:extLst>
          </p:cNvPr>
          <p:cNvGrpSpPr/>
          <p:nvPr/>
        </p:nvGrpSpPr>
        <p:grpSpPr>
          <a:xfrm>
            <a:off x="8356541" y="96381"/>
            <a:ext cx="609420" cy="608962"/>
            <a:chOff x="7651226" y="1100170"/>
            <a:chExt cx="609420" cy="608962"/>
          </a:xfrm>
        </p:grpSpPr>
        <p:sp>
          <p:nvSpPr>
            <p:cNvPr id="10" name="גרפיקה 2">
              <a:extLst>
                <a:ext uri="{FF2B5EF4-FFF2-40B4-BE49-F238E27FC236}">
                  <a16:creationId xmlns:a16="http://schemas.microsoft.com/office/drawing/2014/main" id="{7BB46D79-563D-4B57-B7E5-51172AECD840}"/>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7DCF5F3A-05F2-49CE-BA2D-89E8C6E5D5CC}"/>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12" name="גרפיקה 2">
              <a:extLst>
                <a:ext uri="{FF2B5EF4-FFF2-40B4-BE49-F238E27FC236}">
                  <a16:creationId xmlns:a16="http://schemas.microsoft.com/office/drawing/2014/main" id="{E7FC7CEF-90BC-486F-96D0-4E22A34EDDA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209B4CB2-783F-4451-876C-75D7A0D066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14" name="גרפיקה 2">
              <a:extLst>
                <a:ext uri="{FF2B5EF4-FFF2-40B4-BE49-F238E27FC236}">
                  <a16:creationId xmlns:a16="http://schemas.microsoft.com/office/drawing/2014/main" id="{3AF3EEC2-2346-4AEA-B9A5-C8D51CBA13B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15" name="גרפיקה 2">
              <a:extLst>
                <a:ext uri="{FF2B5EF4-FFF2-40B4-BE49-F238E27FC236}">
                  <a16:creationId xmlns:a16="http://schemas.microsoft.com/office/drawing/2014/main" id="{4DAC06D3-243D-4F78-B775-7331F341DF17}"/>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6" name="גרפיקה 2">
              <a:extLst>
                <a:ext uri="{FF2B5EF4-FFF2-40B4-BE49-F238E27FC236}">
                  <a16:creationId xmlns:a16="http://schemas.microsoft.com/office/drawing/2014/main" id="{FF0A6A64-822C-44ED-BDA0-943C189D76A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7" name="גרפיקה 2">
              <a:extLst>
                <a:ext uri="{FF2B5EF4-FFF2-40B4-BE49-F238E27FC236}">
                  <a16:creationId xmlns:a16="http://schemas.microsoft.com/office/drawing/2014/main" id="{8A249C45-2589-4716-B944-B7049845D94F}"/>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8" name="גרפיקה 2">
              <a:extLst>
                <a:ext uri="{FF2B5EF4-FFF2-40B4-BE49-F238E27FC236}">
                  <a16:creationId xmlns:a16="http://schemas.microsoft.com/office/drawing/2014/main" id="{B2C50721-442D-4295-B6DF-08E1D7A5A2E4}"/>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pic>
        <p:nvPicPr>
          <p:cNvPr id="3074" name="Picture 2" descr="Microsoft Word logo and symbol, meaning, history, PNG">
            <a:extLst>
              <a:ext uri="{FF2B5EF4-FFF2-40B4-BE49-F238E27FC236}">
                <a16:creationId xmlns:a16="http://schemas.microsoft.com/office/drawing/2014/main" id="{B460A2A1-D6B3-4DDD-B250-3944238BA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70" y="2012645"/>
            <a:ext cx="2508464" cy="157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40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531533" y="1070025"/>
            <a:ext cx="5846377" cy="3683000"/>
          </a:xfrm>
        </p:spPr>
        <p:txBody>
          <a:bodyPr/>
          <a:lstStyle/>
          <a:p>
            <a:pPr marL="285750"/>
            <a:r>
              <a:rPr lang="he-IL" sz="1600" dirty="0">
                <a:solidFill>
                  <a:schemeClr val="tx1"/>
                </a:solidFill>
              </a:rPr>
              <a:t>כל </a:t>
            </a:r>
            <a:r>
              <a:rPr lang="en-US" sz="1600" dirty="0">
                <a:solidFill>
                  <a:schemeClr val="tx1"/>
                </a:solidFill>
              </a:rPr>
              <a:t>process</a:t>
            </a:r>
            <a:r>
              <a:rPr lang="he-IL" sz="1600" dirty="0">
                <a:solidFill>
                  <a:schemeClr val="tx1"/>
                </a:solidFill>
              </a:rPr>
              <a:t> מכיל בתוכו לפחות </a:t>
            </a:r>
            <a:r>
              <a:rPr lang="en-US" sz="1600" dirty="0">
                <a:solidFill>
                  <a:schemeClr val="tx1"/>
                </a:solidFill>
              </a:rPr>
              <a:t>thread</a:t>
            </a:r>
            <a:r>
              <a:rPr lang="he-IL" sz="1600" dirty="0">
                <a:solidFill>
                  <a:schemeClr val="tx1"/>
                </a:solidFill>
              </a:rPr>
              <a:t> אחד, </a:t>
            </a:r>
            <a:br>
              <a:rPr lang="en-US" sz="1600" dirty="0">
                <a:solidFill>
                  <a:schemeClr val="tx1"/>
                </a:solidFill>
              </a:rPr>
            </a:br>
            <a:r>
              <a:rPr lang="he-IL" sz="1600" dirty="0">
                <a:solidFill>
                  <a:schemeClr val="tx1"/>
                </a:solidFill>
              </a:rPr>
              <a:t>המכונה ה-</a:t>
            </a:r>
            <a:r>
              <a:rPr lang="en-US" sz="1600" dirty="0">
                <a:solidFill>
                  <a:schemeClr val="tx1"/>
                </a:solidFill>
              </a:rPr>
              <a:t>thread</a:t>
            </a:r>
            <a:r>
              <a:rPr lang="he-IL" sz="1600" dirty="0">
                <a:solidFill>
                  <a:schemeClr val="tx1"/>
                </a:solidFill>
              </a:rPr>
              <a:t> הראשי (</a:t>
            </a:r>
            <a:r>
              <a:rPr lang="en-US" sz="1600" b="1" dirty="0">
                <a:solidFill>
                  <a:schemeClr val="accent1"/>
                </a:solidFill>
              </a:rPr>
              <a:t>main thread</a:t>
            </a:r>
            <a:r>
              <a:rPr lang="he-IL" sz="1600" dirty="0">
                <a:solidFill>
                  <a:schemeClr val="tx1"/>
                </a:solidFill>
              </a:rPr>
              <a:t>)</a:t>
            </a:r>
            <a:br>
              <a:rPr lang="he-IL" sz="1600" dirty="0">
                <a:solidFill>
                  <a:schemeClr val="tx1"/>
                </a:solidFill>
              </a:rPr>
            </a:br>
            <a:endParaRPr lang="he-IL" sz="1600" dirty="0">
              <a:solidFill>
                <a:schemeClr val="tx1"/>
              </a:solidFill>
            </a:endParaRPr>
          </a:p>
          <a:p>
            <a:pPr marL="285750"/>
            <a:r>
              <a:rPr lang="en-US" sz="1600" dirty="0">
                <a:solidFill>
                  <a:schemeClr val="tx1"/>
                </a:solidFill>
              </a:rPr>
              <a:t>Process</a:t>
            </a:r>
            <a:r>
              <a:rPr lang="he-IL" sz="1600" dirty="0">
                <a:solidFill>
                  <a:schemeClr val="tx1"/>
                </a:solidFill>
              </a:rPr>
              <a:t> </a:t>
            </a:r>
            <a:r>
              <a:rPr lang="he-IL" sz="1600" b="1" dirty="0">
                <a:solidFill>
                  <a:schemeClr val="bg2"/>
                </a:solidFill>
              </a:rPr>
              <a:t>ייסגר</a:t>
            </a:r>
            <a:r>
              <a:rPr lang="he-IL" sz="1600" dirty="0">
                <a:solidFill>
                  <a:schemeClr val="tx1"/>
                </a:solidFill>
              </a:rPr>
              <a:t> במקרים הבאים:</a:t>
            </a:r>
          </a:p>
          <a:p>
            <a:pPr marL="781050" lvl="1" algn="r"/>
            <a:r>
              <a:rPr lang="he-IL" sz="1200" dirty="0">
                <a:solidFill>
                  <a:schemeClr val="tx1"/>
                </a:solidFill>
              </a:rPr>
              <a:t>ה-</a:t>
            </a:r>
            <a:r>
              <a:rPr lang="en-US" sz="1200" dirty="0">
                <a:solidFill>
                  <a:schemeClr val="tx1"/>
                </a:solidFill>
              </a:rPr>
              <a:t>thread</a:t>
            </a:r>
            <a:r>
              <a:rPr lang="he-IL" sz="1200" dirty="0">
                <a:solidFill>
                  <a:schemeClr val="tx1"/>
                </a:solidFill>
              </a:rPr>
              <a:t> הראשי סיים את ריצתו</a:t>
            </a:r>
          </a:p>
          <a:p>
            <a:pPr marL="781050" lvl="1" algn="r"/>
            <a:r>
              <a:rPr lang="he-IL" sz="1200" dirty="0">
                <a:solidFill>
                  <a:schemeClr val="tx1"/>
                </a:solidFill>
              </a:rPr>
              <a:t>אחד ה-</a:t>
            </a:r>
            <a:r>
              <a:rPr lang="en-US" sz="1200" dirty="0">
                <a:solidFill>
                  <a:schemeClr val="tx1"/>
                </a:solidFill>
              </a:rPr>
              <a:t>threads</a:t>
            </a:r>
            <a:r>
              <a:rPr lang="he-IL" sz="1200" dirty="0">
                <a:solidFill>
                  <a:schemeClr val="tx1"/>
                </a:solidFill>
              </a:rPr>
              <a:t> קרא מפורשות לפקודה </a:t>
            </a:r>
            <a:r>
              <a:rPr lang="en-US" sz="1200" dirty="0">
                <a:solidFill>
                  <a:schemeClr val="tx1"/>
                </a:solidFill>
              </a:rPr>
              <a:t>exit()</a:t>
            </a:r>
            <a:br>
              <a:rPr lang="en-US" sz="1600" dirty="0">
                <a:solidFill>
                  <a:schemeClr val="tx1"/>
                </a:solidFill>
              </a:rPr>
            </a:br>
            <a:br>
              <a:rPr lang="en-US" sz="1600" dirty="0">
                <a:solidFill>
                  <a:schemeClr val="tx1"/>
                </a:solidFill>
              </a:rPr>
            </a:br>
            <a:endParaRPr lang="en-US" sz="1600" dirty="0">
              <a:solidFill>
                <a:schemeClr val="tx1"/>
              </a:solidFill>
            </a:endParaRPr>
          </a:p>
          <a:p>
            <a:pPr marL="285750"/>
            <a:r>
              <a:rPr lang="he-IL" sz="1600" dirty="0">
                <a:solidFill>
                  <a:schemeClr val="tx1"/>
                </a:solidFill>
              </a:rPr>
              <a:t>כל </a:t>
            </a:r>
            <a:r>
              <a:rPr lang="en-US" sz="1600" dirty="0">
                <a:solidFill>
                  <a:schemeClr val="tx1"/>
                </a:solidFill>
              </a:rPr>
              <a:t>Thread</a:t>
            </a:r>
            <a:r>
              <a:rPr lang="he-IL" sz="1600" dirty="0">
                <a:solidFill>
                  <a:schemeClr val="tx1"/>
                </a:solidFill>
              </a:rPr>
              <a:t> בתוך </a:t>
            </a:r>
            <a:r>
              <a:rPr lang="en-US" sz="1600" dirty="0">
                <a:solidFill>
                  <a:schemeClr val="tx1"/>
                </a:solidFill>
              </a:rPr>
              <a:t>process</a:t>
            </a:r>
            <a:r>
              <a:rPr lang="he-IL" sz="1600" dirty="0">
                <a:solidFill>
                  <a:schemeClr val="tx1"/>
                </a:solidFill>
              </a:rPr>
              <a:t> מכיל </a:t>
            </a:r>
            <a:r>
              <a:rPr lang="he-IL" sz="1600" b="1" dirty="0">
                <a:solidFill>
                  <a:schemeClr val="accent2">
                    <a:lumMod val="75000"/>
                  </a:schemeClr>
                </a:solidFill>
              </a:rPr>
              <a:t>מספר מרכיבים</a:t>
            </a:r>
            <a:r>
              <a:rPr lang="he-IL" sz="1600" dirty="0">
                <a:solidFill>
                  <a:schemeClr val="tx1"/>
                </a:solidFill>
              </a:rPr>
              <a:t>:</a:t>
            </a:r>
          </a:p>
          <a:p>
            <a:pPr marL="781050" lvl="1" algn="r"/>
            <a:r>
              <a:rPr lang="en-US" sz="1200" b="1" dirty="0">
                <a:solidFill>
                  <a:schemeClr val="tx1"/>
                </a:solidFill>
              </a:rPr>
              <a:t>Call Stack</a:t>
            </a:r>
            <a:r>
              <a:rPr lang="he-IL" sz="1200" b="1" dirty="0">
                <a:solidFill>
                  <a:schemeClr val="tx1"/>
                </a:solidFill>
              </a:rPr>
              <a:t> </a:t>
            </a:r>
            <a:r>
              <a:rPr lang="he-IL" sz="1200" dirty="0">
                <a:solidFill>
                  <a:schemeClr val="tx1"/>
                </a:solidFill>
              </a:rPr>
              <a:t>-</a:t>
            </a:r>
            <a:r>
              <a:rPr lang="en-US" sz="1200" dirty="0">
                <a:solidFill>
                  <a:schemeClr val="tx1"/>
                </a:solidFill>
              </a:rPr>
              <a:t> </a:t>
            </a:r>
            <a:r>
              <a:rPr lang="he-IL" sz="1200" dirty="0">
                <a:solidFill>
                  <a:schemeClr val="tx1"/>
                </a:solidFill>
              </a:rPr>
              <a:t>שמירת הנתונים המקומיים של אותו </a:t>
            </a:r>
            <a:r>
              <a:rPr lang="en-US" sz="1200" dirty="0">
                <a:solidFill>
                  <a:schemeClr val="tx1"/>
                </a:solidFill>
              </a:rPr>
              <a:t>thread</a:t>
            </a:r>
          </a:p>
          <a:p>
            <a:pPr marL="781050" lvl="1" algn="r"/>
            <a:r>
              <a:rPr lang="en-US" sz="1200" b="1" dirty="0">
                <a:solidFill>
                  <a:schemeClr val="tx1"/>
                </a:solidFill>
              </a:rPr>
              <a:t>Thread ID</a:t>
            </a:r>
            <a:r>
              <a:rPr lang="he-IL" sz="1200" b="1" dirty="0">
                <a:solidFill>
                  <a:schemeClr val="tx1"/>
                </a:solidFill>
              </a:rPr>
              <a:t> </a:t>
            </a:r>
            <a:r>
              <a:rPr lang="he-IL" sz="1200" dirty="0">
                <a:solidFill>
                  <a:schemeClr val="tx1"/>
                </a:solidFill>
              </a:rPr>
              <a:t>- המספר המזהה של ה-</a:t>
            </a:r>
            <a:r>
              <a:rPr lang="en-US" sz="1200" dirty="0">
                <a:solidFill>
                  <a:schemeClr val="tx1"/>
                </a:solidFill>
              </a:rPr>
              <a:t>thread</a:t>
            </a:r>
          </a:p>
          <a:p>
            <a:pPr marL="781050" lvl="1" algn="r"/>
            <a:r>
              <a:rPr lang="en-US" sz="1200" b="1" dirty="0">
                <a:solidFill>
                  <a:schemeClr val="tx1"/>
                </a:solidFill>
              </a:rPr>
              <a:t>Current Priority</a:t>
            </a:r>
            <a:r>
              <a:rPr lang="he-IL" sz="1200" b="1" dirty="0">
                <a:solidFill>
                  <a:schemeClr val="tx1"/>
                </a:solidFill>
              </a:rPr>
              <a:t> </a:t>
            </a:r>
            <a:r>
              <a:rPr lang="he-IL" sz="1200" dirty="0">
                <a:solidFill>
                  <a:schemeClr val="tx1"/>
                </a:solidFill>
              </a:rPr>
              <a:t>- עדיפות ההרצה שלו</a:t>
            </a:r>
          </a:p>
          <a:p>
            <a:pPr marL="0" indent="0">
              <a:buNone/>
            </a:pPr>
            <a:endParaRPr lang="he-IL" sz="1600" dirty="0">
              <a:solidFill>
                <a:schemeClr val="tx1"/>
              </a:solidFill>
            </a:endParaRP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err="1"/>
              <a:t>תהליכונים</a:t>
            </a:r>
            <a:r>
              <a:rPr lang="he-IL" dirty="0"/>
              <a:t> - </a:t>
            </a:r>
            <a:r>
              <a:rPr lang="en-US" b="1" dirty="0"/>
              <a:t>Threads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3" name="Picture 2" descr="http://s2.quickmeme.com/img/05/0516e1cb788360033c4daf299ee01de586113085497be15ecb426fed4afb7cae.jpg">
            <a:extLst>
              <a:ext uri="{FF2B5EF4-FFF2-40B4-BE49-F238E27FC236}">
                <a16:creationId xmlns:a16="http://schemas.microsoft.com/office/drawing/2014/main" id="{EBA048B2-9257-4322-B966-12C47FF05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33" y="1732425"/>
            <a:ext cx="2442723" cy="1832043"/>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840567" y="997461"/>
            <a:ext cx="5537344" cy="3889425"/>
          </a:xfrm>
        </p:spPr>
        <p:txBody>
          <a:bodyPr/>
          <a:lstStyle/>
          <a:p>
            <a:pPr marL="285750"/>
            <a:r>
              <a:rPr lang="he-IL" sz="1600" b="1" dirty="0">
                <a:solidFill>
                  <a:schemeClr val="accent1"/>
                </a:solidFill>
              </a:rPr>
              <a:t>הפרדת מרחבי הריצה בזיכרון</a:t>
            </a:r>
          </a:p>
          <a:p>
            <a:pPr marL="781050" lvl="1" algn="r"/>
            <a:r>
              <a:rPr lang="he-IL" sz="1200" dirty="0">
                <a:solidFill>
                  <a:schemeClr val="tx1"/>
                </a:solidFill>
              </a:rPr>
              <a:t>תהליכים שונים רצים במרחבי זיכרון שונים.</a:t>
            </a:r>
          </a:p>
          <a:p>
            <a:pPr marL="781050" lvl="1" algn="r"/>
            <a:r>
              <a:rPr lang="en-US" sz="1200" dirty="0">
                <a:solidFill>
                  <a:schemeClr val="tx1"/>
                </a:solidFill>
              </a:rPr>
              <a:t>thread</a:t>
            </a:r>
            <a:r>
              <a:rPr lang="he-IL" sz="1200" dirty="0">
                <a:solidFill>
                  <a:schemeClr val="tx1"/>
                </a:solidFill>
              </a:rPr>
              <a:t>-ים משתמשים במרחב הזיכרון של התהליך בו נוצרו.</a:t>
            </a:r>
            <a:br>
              <a:rPr lang="he-IL" sz="1600" dirty="0">
                <a:solidFill>
                  <a:schemeClr val="tx1"/>
                </a:solidFill>
              </a:rPr>
            </a:br>
            <a:endParaRPr lang="he-IL" sz="1600" dirty="0">
              <a:solidFill>
                <a:schemeClr val="tx1"/>
              </a:solidFill>
            </a:endParaRPr>
          </a:p>
          <a:p>
            <a:pPr marL="285750"/>
            <a:r>
              <a:rPr lang="he-IL" sz="1600" b="1" dirty="0">
                <a:solidFill>
                  <a:schemeClr val="accent3"/>
                </a:solidFill>
              </a:rPr>
              <a:t>שיתוף מידע </a:t>
            </a:r>
          </a:p>
          <a:p>
            <a:pPr marL="781050" lvl="1" algn="r"/>
            <a:r>
              <a:rPr lang="he-IL" sz="1200" dirty="0">
                <a:solidFill>
                  <a:schemeClr val="tx1"/>
                </a:solidFill>
              </a:rPr>
              <a:t>אין אפשרות לשתף מידע (ב-</a:t>
            </a:r>
            <a:r>
              <a:rPr lang="en-US" sz="1200" dirty="0">
                <a:solidFill>
                  <a:schemeClr val="tx1"/>
                </a:solidFill>
              </a:rPr>
              <a:t>RAM</a:t>
            </a:r>
            <a:r>
              <a:rPr lang="he-IL" sz="1200" dirty="0">
                <a:solidFill>
                  <a:schemeClr val="tx1"/>
                </a:solidFill>
              </a:rPr>
              <a:t>) בין </a:t>
            </a:r>
            <a:r>
              <a:rPr lang="en-US" sz="1200" dirty="0">
                <a:solidFill>
                  <a:schemeClr val="tx1"/>
                </a:solidFill>
              </a:rPr>
              <a:t>process</a:t>
            </a:r>
            <a:r>
              <a:rPr lang="he-IL" sz="1200" dirty="0">
                <a:solidFill>
                  <a:schemeClr val="tx1"/>
                </a:solidFill>
              </a:rPr>
              <a:t>-ים</a:t>
            </a:r>
            <a:endParaRPr lang="en-US" sz="1200" dirty="0">
              <a:solidFill>
                <a:schemeClr val="tx1"/>
              </a:solidFill>
            </a:endParaRPr>
          </a:p>
          <a:p>
            <a:pPr marL="781050" lvl="1" algn="r"/>
            <a:r>
              <a:rPr lang="he-IL" sz="1200" dirty="0">
                <a:solidFill>
                  <a:schemeClr val="tx1"/>
                </a:solidFill>
              </a:rPr>
              <a:t>יש אפשרות לשתף מידע (ב-</a:t>
            </a:r>
            <a:r>
              <a:rPr lang="en-US" sz="1200" dirty="0">
                <a:solidFill>
                  <a:schemeClr val="tx1"/>
                </a:solidFill>
              </a:rPr>
              <a:t>RAM</a:t>
            </a:r>
            <a:r>
              <a:rPr lang="he-IL" sz="1200" dirty="0">
                <a:solidFill>
                  <a:schemeClr val="tx1"/>
                </a:solidFill>
              </a:rPr>
              <a:t>) בין </a:t>
            </a:r>
            <a:r>
              <a:rPr lang="en-US" sz="1200" dirty="0">
                <a:solidFill>
                  <a:schemeClr val="tx1"/>
                </a:solidFill>
              </a:rPr>
              <a:t>thread</a:t>
            </a:r>
            <a:r>
              <a:rPr lang="he-IL" sz="1200" dirty="0">
                <a:solidFill>
                  <a:schemeClr val="tx1"/>
                </a:solidFill>
              </a:rPr>
              <a:t>-ים שונים השייכים לאותו </a:t>
            </a:r>
            <a:r>
              <a:rPr lang="en-US" sz="1200" dirty="0">
                <a:solidFill>
                  <a:schemeClr val="tx1"/>
                </a:solidFill>
              </a:rPr>
              <a:t>process</a:t>
            </a:r>
            <a:br>
              <a:rPr lang="en-US" sz="1600" dirty="0">
                <a:solidFill>
                  <a:schemeClr val="tx1"/>
                </a:solidFill>
              </a:rPr>
            </a:br>
            <a:endParaRPr lang="en-US" sz="1600" dirty="0">
              <a:solidFill>
                <a:schemeClr val="tx1"/>
              </a:solidFill>
            </a:endParaRPr>
          </a:p>
          <a:p>
            <a:pPr marL="285750"/>
            <a:r>
              <a:rPr lang="he-IL" sz="1600" b="1" dirty="0">
                <a:solidFill>
                  <a:schemeClr val="bg2"/>
                </a:solidFill>
              </a:rPr>
              <a:t>זמן יצירה </a:t>
            </a:r>
            <a:r>
              <a:rPr lang="he-IL" sz="1600" dirty="0">
                <a:solidFill>
                  <a:schemeClr val="tx1"/>
                </a:solidFill>
              </a:rPr>
              <a:t>של </a:t>
            </a:r>
            <a:r>
              <a:rPr lang="en-US" sz="1600" dirty="0">
                <a:solidFill>
                  <a:schemeClr val="tx1"/>
                </a:solidFill>
              </a:rPr>
              <a:t>thread</a:t>
            </a:r>
            <a:r>
              <a:rPr lang="he-IL" sz="1600" dirty="0">
                <a:solidFill>
                  <a:schemeClr val="tx1"/>
                </a:solidFill>
              </a:rPr>
              <a:t> קטן משמעותית מזמן יצירת </a:t>
            </a:r>
            <a:r>
              <a:rPr lang="en-US" sz="1600" dirty="0">
                <a:solidFill>
                  <a:schemeClr val="tx1"/>
                </a:solidFill>
              </a:rPr>
              <a:t>Process</a:t>
            </a:r>
            <a:br>
              <a:rPr lang="en-US" sz="1600" dirty="0">
                <a:solidFill>
                  <a:schemeClr val="tx1"/>
                </a:solidFill>
              </a:rPr>
            </a:br>
            <a:endParaRPr lang="en-US" sz="1600" dirty="0">
              <a:solidFill>
                <a:schemeClr val="tx1"/>
              </a:solidFill>
            </a:endParaRPr>
          </a:p>
          <a:p>
            <a:pPr marL="285750"/>
            <a:r>
              <a:rPr lang="he-IL" sz="1600" b="1" dirty="0">
                <a:solidFill>
                  <a:schemeClr val="accent2">
                    <a:lumMod val="75000"/>
                  </a:schemeClr>
                </a:solidFill>
              </a:rPr>
              <a:t>הבדל רעיוני</a:t>
            </a:r>
          </a:p>
          <a:p>
            <a:pPr marL="781050" lvl="1" algn="r"/>
            <a:r>
              <a:rPr lang="en-US" sz="1200" dirty="0">
                <a:solidFill>
                  <a:schemeClr val="tx1"/>
                </a:solidFill>
              </a:rPr>
              <a:t>Process</a:t>
            </a:r>
            <a:r>
              <a:rPr lang="he-IL" sz="1200" dirty="0">
                <a:solidFill>
                  <a:schemeClr val="tx1"/>
                </a:solidFill>
              </a:rPr>
              <a:t> - יש לו מטרה אחת גדולה </a:t>
            </a:r>
          </a:p>
          <a:p>
            <a:pPr marL="781050" lvl="1" algn="r"/>
            <a:r>
              <a:rPr lang="en-US" sz="1200" dirty="0">
                <a:solidFill>
                  <a:schemeClr val="tx1"/>
                </a:solidFill>
              </a:rPr>
              <a:t>Thread</a:t>
            </a:r>
            <a:r>
              <a:rPr lang="he-IL" sz="1200" dirty="0">
                <a:solidFill>
                  <a:schemeClr val="tx1"/>
                </a:solidFill>
              </a:rPr>
              <a:t> - תפקידו קטן יותר והוא מתן שירות קטן בתוך ה-</a:t>
            </a:r>
            <a:r>
              <a:rPr lang="en-US" sz="1200" dirty="0">
                <a:solidFill>
                  <a:schemeClr val="tx1"/>
                </a:solidFill>
              </a:rPr>
              <a:t>Process</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en-US" dirty="0"/>
              <a:t>Process VS Thread</a:t>
            </a:r>
            <a:endParaRPr lang="en-IL" dirty="0"/>
          </a:p>
        </p:txBody>
      </p:sp>
      <p:pic>
        <p:nvPicPr>
          <p:cNvPr id="15" name="Picture 14" descr="A picture containing text, electronics&#10;&#10;Description automatically generated">
            <a:extLst>
              <a:ext uri="{FF2B5EF4-FFF2-40B4-BE49-F238E27FC236}">
                <a16:creationId xmlns:a16="http://schemas.microsoft.com/office/drawing/2014/main" id="{C5B815EA-9F56-4B7C-B236-21F0CCEA8E21}"/>
              </a:ext>
            </a:extLst>
          </p:cNvPr>
          <p:cNvPicPr>
            <a:picLocks noChangeAspect="1"/>
          </p:cNvPicPr>
          <p:nvPr/>
        </p:nvPicPr>
        <p:blipFill>
          <a:blip r:embed="rId3"/>
          <a:stretch>
            <a:fillRect/>
          </a:stretch>
        </p:blipFill>
        <p:spPr>
          <a:xfrm>
            <a:off x="696633" y="1719244"/>
            <a:ext cx="2572109" cy="1771897"/>
          </a:xfrm>
          <a:prstGeom prst="rect">
            <a:avLst/>
          </a:prstGeom>
        </p:spPr>
      </p:pic>
      <p:sp>
        <p:nvSpPr>
          <p:cNvPr id="17" name="Google Shape;232;p19">
            <a:extLst>
              <a:ext uri="{FF2B5EF4-FFF2-40B4-BE49-F238E27FC236}">
                <a16:creationId xmlns:a16="http://schemas.microsoft.com/office/drawing/2014/main" id="{7C2FA4E5-0FAC-4D1A-8A30-60AC6E38ED56}"/>
              </a:ext>
            </a:extLst>
          </p:cNvPr>
          <p:cNvSpPr txBox="1">
            <a:spLocks/>
          </p:cNvSpPr>
          <p:nvPr/>
        </p:nvSpPr>
        <p:spPr>
          <a:xfrm>
            <a:off x="835954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18" name="גרפיקה 342">
            <a:extLst>
              <a:ext uri="{FF2B5EF4-FFF2-40B4-BE49-F238E27FC236}">
                <a16:creationId xmlns:a16="http://schemas.microsoft.com/office/drawing/2014/main" id="{ACA72ABC-3566-4157-AD92-881ADF795347}"/>
              </a:ext>
            </a:extLst>
          </p:cNvPr>
          <p:cNvGrpSpPr/>
          <p:nvPr/>
        </p:nvGrpSpPr>
        <p:grpSpPr>
          <a:xfrm>
            <a:off x="8372469" y="86489"/>
            <a:ext cx="687649" cy="639170"/>
            <a:chOff x="1671636" y="2187978"/>
            <a:chExt cx="687649" cy="639170"/>
          </a:xfrm>
        </p:grpSpPr>
        <p:sp>
          <p:nvSpPr>
            <p:cNvPr id="19" name="גרפיקה 342">
              <a:extLst>
                <a:ext uri="{FF2B5EF4-FFF2-40B4-BE49-F238E27FC236}">
                  <a16:creationId xmlns:a16="http://schemas.microsoft.com/office/drawing/2014/main" id="{038D8D64-EA59-4E66-ABB3-B2EA0D7A7A6D}"/>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20" name="גרפיקה 342">
              <a:extLst>
                <a:ext uri="{FF2B5EF4-FFF2-40B4-BE49-F238E27FC236}">
                  <a16:creationId xmlns:a16="http://schemas.microsoft.com/office/drawing/2014/main" id="{9C5E1AD0-D0A3-4156-8C1C-A6BDAB12E5B6}"/>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21" name="גרפיקה 342">
              <a:extLst>
                <a:ext uri="{FF2B5EF4-FFF2-40B4-BE49-F238E27FC236}">
                  <a16:creationId xmlns:a16="http://schemas.microsoft.com/office/drawing/2014/main" id="{8C84902B-8D1C-4BB4-A818-08D63DD55101}"/>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2" name="גרפיקה 342">
              <a:extLst>
                <a:ext uri="{FF2B5EF4-FFF2-40B4-BE49-F238E27FC236}">
                  <a16:creationId xmlns:a16="http://schemas.microsoft.com/office/drawing/2014/main" id="{AD476014-155D-4904-81F5-E269EDA438F6}"/>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3" name="גרפיקה 342">
              <a:extLst>
                <a:ext uri="{FF2B5EF4-FFF2-40B4-BE49-F238E27FC236}">
                  <a16:creationId xmlns:a16="http://schemas.microsoft.com/office/drawing/2014/main" id="{E5C3449E-A22A-4396-B66D-611760F9D915}"/>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4" name="גרפיקה 342">
              <a:extLst>
                <a:ext uri="{FF2B5EF4-FFF2-40B4-BE49-F238E27FC236}">
                  <a16:creationId xmlns:a16="http://schemas.microsoft.com/office/drawing/2014/main" id="{92B35BEF-86D9-40C8-B57A-E21835A75D6E}"/>
                </a:ext>
              </a:extLst>
            </p:cNvPr>
            <p:cNvGrpSpPr/>
            <p:nvPr/>
          </p:nvGrpSpPr>
          <p:grpSpPr>
            <a:xfrm>
              <a:off x="1765741" y="2205978"/>
              <a:ext cx="551589" cy="570521"/>
              <a:chOff x="1765741" y="2205978"/>
              <a:chExt cx="551589" cy="570521"/>
            </a:xfrm>
          </p:grpSpPr>
          <p:sp>
            <p:nvSpPr>
              <p:cNvPr id="25" name="גרפיקה 342">
                <a:extLst>
                  <a:ext uri="{FF2B5EF4-FFF2-40B4-BE49-F238E27FC236}">
                    <a16:creationId xmlns:a16="http://schemas.microsoft.com/office/drawing/2014/main" id="{BBBF20EA-42C6-4590-9EB1-39FC92D1F20F}"/>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26" name="גרפיקה 342">
                <a:extLst>
                  <a:ext uri="{FF2B5EF4-FFF2-40B4-BE49-F238E27FC236}">
                    <a16:creationId xmlns:a16="http://schemas.microsoft.com/office/drawing/2014/main" id="{03D33BD6-37F4-4565-884A-519FFE23ECF6}"/>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14900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13C13-0A41-422C-8BFE-84C29FD2ED25}"/>
              </a:ext>
            </a:extLst>
          </p:cNvPr>
          <p:cNvSpPr>
            <a:spLocks noGrp="1"/>
          </p:cNvSpPr>
          <p:nvPr>
            <p:ph type="title"/>
          </p:nvPr>
        </p:nvSpPr>
        <p:spPr/>
        <p:txBody>
          <a:bodyPr/>
          <a:lstStyle/>
          <a:p>
            <a:r>
              <a:rPr lang="en-US" dirty="0"/>
              <a:t>Process VS Thread</a:t>
            </a:r>
            <a:endParaRPr lang="en-IL" dirty="0"/>
          </a:p>
        </p:txBody>
      </p:sp>
      <p:pic>
        <p:nvPicPr>
          <p:cNvPr id="4" name="Picture 4" descr="תוצאת תמונה עבור ‪Process vs Thread image‬‏">
            <a:extLst>
              <a:ext uri="{FF2B5EF4-FFF2-40B4-BE49-F238E27FC236}">
                <a16:creationId xmlns:a16="http://schemas.microsoft.com/office/drawing/2014/main" id="{F127C944-84D5-4A1D-8A12-3ED365F7F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3" t="3037" r="3152" b="3352"/>
          <a:stretch/>
        </p:blipFill>
        <p:spPr bwMode="auto">
          <a:xfrm>
            <a:off x="2391833" y="1258966"/>
            <a:ext cx="4360333" cy="333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4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4572000" y="3556375"/>
            <a:ext cx="4032000" cy="1121400"/>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iw" dirty="0"/>
              <a:t>הדליקו מצלמות</a:t>
            </a:r>
            <a:endParaRPr dirty="0"/>
          </a:p>
          <a:p>
            <a:pPr marL="0" lvl="0" indent="0" algn="r" rtl="1">
              <a:spcBef>
                <a:spcPts val="0"/>
              </a:spcBef>
              <a:spcAft>
                <a:spcPts val="0"/>
              </a:spcAft>
              <a:buNone/>
            </a:pPr>
            <a:r>
              <a:rPr lang="iw" dirty="0"/>
              <a:t>כבו מיקרופונים</a:t>
            </a:r>
            <a:endParaRPr dirty="0"/>
          </a:p>
          <a:p>
            <a:pPr marL="0" lvl="0" indent="0" algn="r" rtl="1">
              <a:spcBef>
                <a:spcPts val="0"/>
              </a:spcBef>
              <a:spcAft>
                <a:spcPts val="0"/>
              </a:spcAft>
              <a:buNone/>
            </a:pPr>
            <a:r>
              <a:rPr lang="iw" dirty="0"/>
              <a:t>השתיקו טלפונים</a:t>
            </a:r>
            <a:endParaRPr dirty="0"/>
          </a:p>
          <a:p>
            <a:pPr marL="0" lvl="0" indent="0" algn="r" rtl="1">
              <a:spcBef>
                <a:spcPts val="0"/>
              </a:spcBef>
              <a:spcAft>
                <a:spcPts val="0"/>
              </a:spcAft>
              <a:buNone/>
            </a:pPr>
            <a:r>
              <a:rPr lang="iw" dirty="0"/>
              <a:t>ארגנו מחברת וכלי כתיבה</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FF92-DC6B-4A18-B563-52BFDB47EDA3}"/>
              </a:ext>
            </a:extLst>
          </p:cNvPr>
          <p:cNvSpPr>
            <a:spLocks noGrp="1"/>
          </p:cNvSpPr>
          <p:nvPr>
            <p:ph type="ctrTitle"/>
          </p:nvPr>
        </p:nvSpPr>
        <p:spPr/>
        <p:txBody>
          <a:bodyPr/>
          <a:lstStyle/>
          <a:p>
            <a:r>
              <a:rPr lang="he-IL" dirty="0"/>
              <a:t>שאלות? תהיות?</a:t>
            </a:r>
            <a:endParaRPr lang="en-IL" dirty="0"/>
          </a:p>
        </p:txBody>
      </p:sp>
      <p:sp>
        <p:nvSpPr>
          <p:cNvPr id="3" name="Subtitle 2">
            <a:extLst>
              <a:ext uri="{FF2B5EF4-FFF2-40B4-BE49-F238E27FC236}">
                <a16:creationId xmlns:a16="http://schemas.microsoft.com/office/drawing/2014/main" id="{E28DD0FF-F8E6-4794-ABDC-7F35919D183C}"/>
              </a:ext>
            </a:extLst>
          </p:cNvPr>
          <p:cNvSpPr>
            <a:spLocks noGrp="1"/>
          </p:cNvSpPr>
          <p:nvPr>
            <p:ph type="subTitle" idx="1"/>
          </p:nvPr>
        </p:nvSpPr>
        <p:spPr/>
        <p:txBody>
          <a:bodyPr/>
          <a:lstStyle/>
          <a:p>
            <a:pPr marL="0" lvl="0" indent="0" algn="ctr" rtl="1">
              <a:spcBef>
                <a:spcPts val="0"/>
              </a:spcBef>
              <a:spcAft>
                <a:spcPts val="0"/>
              </a:spcAft>
              <a:buNone/>
            </a:pPr>
            <a:r>
              <a:rPr lang="en-US" dirty="0"/>
              <a:t>Processes, Threads</a:t>
            </a:r>
          </a:p>
        </p:txBody>
      </p:sp>
    </p:spTree>
    <p:extLst>
      <p:ext uri="{BB962C8B-B14F-4D97-AF65-F5344CB8AC3E}">
        <p14:creationId xmlns:p14="http://schemas.microsoft.com/office/powerpoint/2010/main" val="3368994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en-US" dirty="0"/>
              <a:t>Threads</a:t>
            </a:r>
            <a:endParaRPr lang="he-IL" dirty="0"/>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251" name="Google Shape;251;p20"/>
          <p:cNvSpPr txBox="1">
            <a:spLocks noGrp="1"/>
          </p:cNvSpPr>
          <p:nvPr>
            <p:ph type="subTitle" idx="4294967295"/>
          </p:nvPr>
        </p:nvSpPr>
        <p:spPr>
          <a:xfrm>
            <a:off x="4387404"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err="1">
                <a:solidFill>
                  <a:schemeClr val="accent1"/>
                </a:solidFill>
              </a:rPr>
              <a:t>ת'רדים</a:t>
            </a:r>
            <a:endParaRPr sz="1400" dirty="0">
              <a:solidFill>
                <a:schemeClr val="accent1"/>
              </a:solidFill>
            </a:endParaRPr>
          </a:p>
        </p:txBody>
      </p:sp>
      <p:cxnSp>
        <p:nvCxnSpPr>
          <p:cNvPr id="243" name="Google Shape;243;p20"/>
          <p:cNvCxnSpPr>
            <a:cxnSpLocks/>
            <a:stCxn id="247" idx="2"/>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6" name="Google Shape;246;p20"/>
          <p:cNvSpPr/>
          <p:nvPr/>
        </p:nvSpPr>
        <p:spPr>
          <a:xfrm>
            <a:off x="2801874" y="40679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351838"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b="1" dirty="0">
                <a:solidFill>
                  <a:schemeClr val="tx1"/>
                </a:solidFill>
              </a:rPr>
              <a:t>MT</a:t>
            </a:r>
            <a:r>
              <a:rPr lang="he-IL" sz="1400" b="1" dirty="0">
                <a:solidFill>
                  <a:schemeClr val="tx1"/>
                </a:solidFill>
              </a:rPr>
              <a:t> בשפת </a:t>
            </a:r>
            <a:r>
              <a:rPr lang="en-US" sz="1400" b="1" dirty="0">
                <a:solidFill>
                  <a:schemeClr val="tx1"/>
                </a:solidFill>
              </a:rPr>
              <a:t>C++</a:t>
            </a:r>
            <a:endParaRPr lang="he-IL" sz="1400" b="1" dirty="0">
              <a:solidFill>
                <a:schemeClr val="tx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6837017"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p:cNvCxnSpPr>
          <p:nvPr/>
        </p:nvCxnSpPr>
        <p:spPr>
          <a:xfrm flipH="1" flipV="1">
            <a:off x="2873874" y="4106364"/>
            <a:ext cx="6270128" cy="2404"/>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4843529"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Picture 2">
            <a:extLst>
              <a:ext uri="{FF2B5EF4-FFF2-40B4-BE49-F238E27FC236}">
                <a16:creationId xmlns:a16="http://schemas.microsoft.com/office/drawing/2014/main" id="{333C63AF-01AB-41CD-8D2E-C0527B609C7B}"/>
              </a:ext>
            </a:extLst>
          </p:cNvPr>
          <p:cNvPicPr>
            <a:picLocks noChangeAspect="1" noChangeArrowheads="1"/>
          </p:cNvPicPr>
          <p:nvPr/>
        </p:nvPicPr>
        <p:blipFill>
          <a:blip r:embed="rId3"/>
          <a:srcRect l="3298" r="3298"/>
          <a:stretch/>
        </p:blipFill>
        <p:spPr bwMode="auto">
          <a:xfrm rot="21199527">
            <a:off x="1059382" y="766684"/>
            <a:ext cx="3412184" cy="19193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8" name="Google Shape;251;p20">
            <a:extLst>
              <a:ext uri="{FF2B5EF4-FFF2-40B4-BE49-F238E27FC236}">
                <a16:creationId xmlns:a16="http://schemas.microsoft.com/office/drawing/2014/main" id="{37750375-11CD-4620-9FAA-E3C8E184BAA2}"/>
              </a:ext>
            </a:extLst>
          </p:cNvPr>
          <p:cNvSpPr txBox="1">
            <a:spLocks/>
          </p:cNvSpPr>
          <p:nvPr/>
        </p:nvSpPr>
        <p:spPr>
          <a:xfrm>
            <a:off x="638089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תהליכים</a:t>
            </a:r>
            <a:endParaRPr lang="en-US" sz="1400" dirty="0">
              <a:solidFill>
                <a:schemeClr val="accent1"/>
              </a:solidFill>
            </a:endParaRPr>
          </a:p>
        </p:txBody>
      </p:sp>
    </p:spTree>
    <p:extLst>
      <p:ext uri="{BB962C8B-B14F-4D97-AF65-F5344CB8AC3E}">
        <p14:creationId xmlns:p14="http://schemas.microsoft.com/office/powerpoint/2010/main" val="377697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13C13-0A41-422C-8BFE-84C29FD2ED25}"/>
              </a:ext>
            </a:extLst>
          </p:cNvPr>
          <p:cNvSpPr>
            <a:spLocks noGrp="1"/>
          </p:cNvSpPr>
          <p:nvPr>
            <p:ph type="title"/>
          </p:nvPr>
        </p:nvSpPr>
        <p:spPr/>
        <p:txBody>
          <a:bodyPr/>
          <a:lstStyle/>
          <a:p>
            <a:r>
              <a:rPr lang="en-US" dirty="0"/>
              <a:t>MT</a:t>
            </a:r>
            <a:r>
              <a:rPr lang="he-IL" dirty="0"/>
              <a:t> בשפת </a:t>
            </a:r>
            <a:r>
              <a:rPr lang="en-US" dirty="0"/>
              <a:t>C++</a:t>
            </a:r>
            <a:endParaRPr lang="en-IL" dirty="0"/>
          </a:p>
        </p:txBody>
      </p:sp>
      <p:pic>
        <p:nvPicPr>
          <p:cNvPr id="5" name="Picture 2" descr="תוצאת תמונה עבור ‪C++ threads‬‏">
            <a:extLst>
              <a:ext uri="{FF2B5EF4-FFF2-40B4-BE49-F238E27FC236}">
                <a16:creationId xmlns:a16="http://schemas.microsoft.com/office/drawing/2014/main" id="{7313F326-6194-4C1A-987D-2FB139454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193" y="1384984"/>
            <a:ext cx="6043613" cy="270536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1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302A2-6D6D-4042-88E1-DDDE10EC7F62}"/>
              </a:ext>
            </a:extLst>
          </p:cNvPr>
          <p:cNvSpPr>
            <a:spLocks noGrp="1"/>
          </p:cNvSpPr>
          <p:nvPr>
            <p:ph type="body" idx="11"/>
          </p:nvPr>
        </p:nvSpPr>
        <p:spPr/>
        <p:txBody>
          <a:bodyPr/>
          <a:lstStyle/>
          <a:p>
            <a:pPr marL="133350" indent="0" algn="ctr">
              <a:buNone/>
            </a:pPr>
            <a:r>
              <a:rPr lang="he-IL" sz="1600" b="1" dirty="0">
                <a:solidFill>
                  <a:schemeClr val="tx1"/>
                </a:solidFill>
              </a:rPr>
              <a:t>דוגמת קוד 1 </a:t>
            </a:r>
            <a:r>
              <a:rPr lang="he-IL" sz="1600" b="1" dirty="0">
                <a:solidFill>
                  <a:schemeClr val="accent1"/>
                </a:solidFill>
              </a:rPr>
              <a:t>(</a:t>
            </a:r>
            <a:r>
              <a:rPr lang="en-US" sz="1600" b="1" dirty="0">
                <a:solidFill>
                  <a:schemeClr val="bg2"/>
                </a:solidFill>
              </a:rPr>
              <a:t>ex1.cpp</a:t>
            </a:r>
            <a:r>
              <a:rPr lang="he-IL" sz="1600" b="1" dirty="0">
                <a:solidFill>
                  <a:schemeClr val="accent1"/>
                </a:solidFill>
              </a:rPr>
              <a:t>)</a:t>
            </a:r>
          </a:p>
        </p:txBody>
      </p:sp>
      <p:sp>
        <p:nvSpPr>
          <p:cNvPr id="3" name="Title 2">
            <a:extLst>
              <a:ext uri="{FF2B5EF4-FFF2-40B4-BE49-F238E27FC236}">
                <a16:creationId xmlns:a16="http://schemas.microsoft.com/office/drawing/2014/main" id="{263D7B0E-0DAE-4402-AA73-02881EDF5010}"/>
              </a:ext>
            </a:extLst>
          </p:cNvPr>
          <p:cNvSpPr>
            <a:spLocks noGrp="1"/>
          </p:cNvSpPr>
          <p:nvPr>
            <p:ph type="title"/>
          </p:nvPr>
        </p:nvSpPr>
        <p:spPr/>
        <p:txBody>
          <a:bodyPr/>
          <a:lstStyle/>
          <a:p>
            <a:r>
              <a:rPr lang="en-US" dirty="0"/>
              <a:t>MT</a:t>
            </a:r>
            <a:r>
              <a:rPr lang="he-IL" dirty="0"/>
              <a:t> בשפת </a:t>
            </a:r>
            <a:r>
              <a:rPr lang="en-US" dirty="0"/>
              <a:t>C++</a:t>
            </a:r>
            <a:endParaRPr lang="en-IL" dirty="0"/>
          </a:p>
        </p:txBody>
      </p:sp>
      <p:pic>
        <p:nvPicPr>
          <p:cNvPr id="4" name="Picture 4" descr="תוצאת תמונה עבור ‪visual studio 2019 logo image‬‏">
            <a:extLst>
              <a:ext uri="{FF2B5EF4-FFF2-40B4-BE49-F238E27FC236}">
                <a16:creationId xmlns:a16="http://schemas.microsoft.com/office/drawing/2014/main" id="{B9378A9C-4584-485C-9C71-02270392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512" y="1943013"/>
            <a:ext cx="4381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04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6FC7-D87A-42B4-86EB-9BC84BD5A0C8}"/>
              </a:ext>
            </a:extLst>
          </p:cNvPr>
          <p:cNvSpPr>
            <a:spLocks noGrp="1"/>
          </p:cNvSpPr>
          <p:nvPr>
            <p:ph type="title"/>
          </p:nvPr>
        </p:nvSpPr>
        <p:spPr/>
        <p:txBody>
          <a:bodyPr/>
          <a:lstStyle/>
          <a:p>
            <a:r>
              <a:rPr lang="he-IL" dirty="0"/>
              <a:t>שאלת מחשבה</a:t>
            </a:r>
            <a:endParaRPr lang="en-IL" dirty="0"/>
          </a:p>
        </p:txBody>
      </p:sp>
      <p:sp>
        <p:nvSpPr>
          <p:cNvPr id="3" name="Text Placeholder 2">
            <a:extLst>
              <a:ext uri="{FF2B5EF4-FFF2-40B4-BE49-F238E27FC236}">
                <a16:creationId xmlns:a16="http://schemas.microsoft.com/office/drawing/2014/main" id="{C54433B0-865F-4300-B77D-8E7297AE4EBF}"/>
              </a:ext>
            </a:extLst>
          </p:cNvPr>
          <p:cNvSpPr>
            <a:spLocks noGrp="1"/>
          </p:cNvSpPr>
          <p:nvPr>
            <p:ph type="body" idx="1"/>
          </p:nvPr>
        </p:nvSpPr>
        <p:spPr>
          <a:xfrm>
            <a:off x="1409700" y="1576338"/>
            <a:ext cx="6976350" cy="2666100"/>
          </a:xfrm>
        </p:spPr>
        <p:txBody>
          <a:bodyPr/>
          <a:lstStyle/>
          <a:p>
            <a:r>
              <a:rPr lang="he-IL" dirty="0"/>
              <a:t>עלינו לחשב </a:t>
            </a:r>
            <a:r>
              <a:rPr lang="he-IL" b="1" dirty="0">
                <a:solidFill>
                  <a:schemeClr val="bg2"/>
                </a:solidFill>
              </a:rPr>
              <a:t>עצרת של מספר מסוים </a:t>
            </a:r>
            <a:r>
              <a:rPr lang="he-IL" dirty="0"/>
              <a:t>(</a:t>
            </a:r>
            <a:r>
              <a:rPr lang="en-US" dirty="0"/>
              <a:t>n=10</a:t>
            </a:r>
            <a:r>
              <a:rPr lang="he-IL" dirty="0"/>
              <a:t>), כלומר נרצה לחשב את </a:t>
            </a:r>
            <a:r>
              <a:rPr lang="en-US" dirty="0"/>
              <a:t>10!</a:t>
            </a:r>
            <a:r>
              <a:rPr lang="he-IL" dirty="0"/>
              <a:t> .</a:t>
            </a:r>
            <a:br>
              <a:rPr lang="he-IL" dirty="0"/>
            </a:br>
            <a:r>
              <a:rPr lang="he-IL" dirty="0"/>
              <a:t>נרצה לעשות זאת </a:t>
            </a:r>
            <a:r>
              <a:rPr lang="he-IL" b="1" dirty="0">
                <a:solidFill>
                  <a:schemeClr val="accent3"/>
                </a:solidFill>
              </a:rPr>
              <a:t>בעזרת</a:t>
            </a:r>
            <a:r>
              <a:rPr lang="he-IL" dirty="0"/>
              <a:t> </a:t>
            </a:r>
            <a:r>
              <a:rPr lang="he-IL" b="1" dirty="0">
                <a:solidFill>
                  <a:schemeClr val="accent3"/>
                </a:solidFill>
              </a:rPr>
              <a:t>שני </a:t>
            </a:r>
            <a:r>
              <a:rPr lang="en-US" b="1" dirty="0">
                <a:solidFill>
                  <a:schemeClr val="accent3"/>
                </a:solidFill>
              </a:rPr>
              <a:t>threads</a:t>
            </a:r>
            <a:r>
              <a:rPr lang="he-IL" dirty="0"/>
              <a:t>:</a:t>
            </a:r>
            <a:endParaRPr lang="en-US" dirty="0"/>
          </a:p>
          <a:p>
            <a:pPr lvl="1" algn="r"/>
            <a:r>
              <a:rPr lang="en-US" sz="1400" dirty="0"/>
              <a:t>thread</a:t>
            </a:r>
            <a:r>
              <a:rPr lang="he-IL" sz="1400" dirty="0"/>
              <a:t> שמחשב את המכפלה 1⋅2⋅3⋅4⋅5 (כלומר 5!)</a:t>
            </a:r>
          </a:p>
          <a:p>
            <a:pPr lvl="1" algn="r"/>
            <a:r>
              <a:rPr lang="en-US" sz="1400" dirty="0"/>
              <a:t>thread</a:t>
            </a:r>
            <a:r>
              <a:rPr lang="he-IL" sz="1400" dirty="0"/>
              <a:t> שמחשב את המכפלה 6⋅7⋅8⋅9⋅10</a:t>
            </a:r>
          </a:p>
          <a:p>
            <a:pPr marL="133350" indent="0">
              <a:buNone/>
            </a:pPr>
            <a:br>
              <a:rPr lang="he-IL" dirty="0"/>
            </a:br>
            <a:r>
              <a:rPr lang="he-IL" dirty="0"/>
              <a:t>לבסוף </a:t>
            </a:r>
            <a:r>
              <a:rPr lang="he-IL" b="1" dirty="0">
                <a:solidFill>
                  <a:schemeClr val="accent1"/>
                </a:solidFill>
              </a:rPr>
              <a:t>התוכנית הראשית </a:t>
            </a:r>
            <a:r>
              <a:rPr lang="he-IL" dirty="0"/>
              <a:t>(ה-</a:t>
            </a:r>
            <a:r>
              <a:rPr lang="en-US" dirty="0"/>
              <a:t>thread</a:t>
            </a:r>
            <a:r>
              <a:rPr lang="he-IL" dirty="0"/>
              <a:t> הראשי) תכפיל את תוצאת שני ה-</a:t>
            </a:r>
            <a:r>
              <a:rPr lang="en-US" dirty="0"/>
              <a:t>threads</a:t>
            </a:r>
          </a:p>
          <a:p>
            <a:endParaRPr lang="en-US" dirty="0"/>
          </a:p>
          <a:p>
            <a:r>
              <a:rPr lang="he-IL" b="1" dirty="0">
                <a:solidFill>
                  <a:schemeClr val="accent2">
                    <a:lumMod val="75000"/>
                  </a:schemeClr>
                </a:solidFill>
              </a:rPr>
              <a:t>שאלה</a:t>
            </a:r>
            <a:r>
              <a:rPr lang="he-IL" dirty="0"/>
              <a:t>: למה אנחנו צריכים לשים לב?</a:t>
            </a:r>
          </a:p>
          <a:p>
            <a:pPr lvl="1" algn="r"/>
            <a:r>
              <a:rPr lang="he-IL" sz="1400" dirty="0"/>
              <a:t>שאם לא נחכה </a:t>
            </a:r>
            <a:r>
              <a:rPr lang="he-IL" sz="1400" dirty="0" err="1"/>
              <a:t>שהתר'ד</a:t>
            </a:r>
            <a:r>
              <a:rPr lang="he-IL" sz="1400" dirty="0"/>
              <a:t> הראשון והשני יסיימו את פעולתם לפני שנבצע את מכפלת התוצאות, נקבל תוצאה לא נכונה. </a:t>
            </a:r>
          </a:p>
          <a:p>
            <a:endParaRPr lang="en-IL" dirty="0"/>
          </a:p>
        </p:txBody>
      </p:sp>
      <p:pic>
        <p:nvPicPr>
          <p:cNvPr id="5122" name="Picture 2" descr="Factorial">
            <a:extLst>
              <a:ext uri="{FF2B5EF4-FFF2-40B4-BE49-F238E27FC236}">
                <a16:creationId xmlns:a16="http://schemas.microsoft.com/office/drawing/2014/main" id="{891B4A4D-BB17-4129-8F07-59ABFE42E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59522">
            <a:off x="904876" y="1600200"/>
            <a:ext cx="1575475" cy="15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1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302A2-6D6D-4042-88E1-DDDE10EC7F62}"/>
              </a:ext>
            </a:extLst>
          </p:cNvPr>
          <p:cNvSpPr>
            <a:spLocks noGrp="1"/>
          </p:cNvSpPr>
          <p:nvPr>
            <p:ph type="body" idx="11"/>
          </p:nvPr>
        </p:nvSpPr>
        <p:spPr/>
        <p:txBody>
          <a:bodyPr/>
          <a:lstStyle/>
          <a:p>
            <a:pPr marL="133350" indent="0" algn="ctr">
              <a:buNone/>
            </a:pPr>
            <a:r>
              <a:rPr lang="he-IL" sz="1600" b="1" dirty="0">
                <a:solidFill>
                  <a:schemeClr val="tx1"/>
                </a:solidFill>
              </a:rPr>
              <a:t>דוגמת קוד </a:t>
            </a:r>
            <a:r>
              <a:rPr lang="en-US" sz="1600" b="1" dirty="0">
                <a:solidFill>
                  <a:schemeClr val="tx1"/>
                </a:solidFill>
              </a:rPr>
              <a:t>2</a:t>
            </a:r>
            <a:r>
              <a:rPr lang="he-IL" sz="1600" b="1" dirty="0">
                <a:solidFill>
                  <a:schemeClr val="tx1"/>
                </a:solidFill>
              </a:rPr>
              <a:t> </a:t>
            </a:r>
            <a:r>
              <a:rPr lang="he-IL" sz="1600" b="1" dirty="0">
                <a:solidFill>
                  <a:schemeClr val="accent1"/>
                </a:solidFill>
              </a:rPr>
              <a:t>(</a:t>
            </a:r>
            <a:r>
              <a:rPr lang="en-US" sz="1600" b="1" dirty="0">
                <a:solidFill>
                  <a:schemeClr val="bg2"/>
                </a:solidFill>
              </a:rPr>
              <a:t>ex2.cpp</a:t>
            </a:r>
            <a:r>
              <a:rPr lang="he-IL" sz="1600" b="1" dirty="0">
                <a:solidFill>
                  <a:schemeClr val="accent1"/>
                </a:solidFill>
              </a:rPr>
              <a:t>)</a:t>
            </a:r>
          </a:p>
        </p:txBody>
      </p:sp>
      <p:sp>
        <p:nvSpPr>
          <p:cNvPr id="3" name="Title 2">
            <a:extLst>
              <a:ext uri="{FF2B5EF4-FFF2-40B4-BE49-F238E27FC236}">
                <a16:creationId xmlns:a16="http://schemas.microsoft.com/office/drawing/2014/main" id="{263D7B0E-0DAE-4402-AA73-02881EDF5010}"/>
              </a:ext>
            </a:extLst>
          </p:cNvPr>
          <p:cNvSpPr>
            <a:spLocks noGrp="1"/>
          </p:cNvSpPr>
          <p:nvPr>
            <p:ph type="title"/>
          </p:nvPr>
        </p:nvSpPr>
        <p:spPr/>
        <p:txBody>
          <a:bodyPr/>
          <a:lstStyle/>
          <a:p>
            <a:r>
              <a:rPr lang="en-US" dirty="0"/>
              <a:t>MT</a:t>
            </a:r>
            <a:r>
              <a:rPr lang="he-IL" dirty="0"/>
              <a:t> בשפת </a:t>
            </a:r>
            <a:r>
              <a:rPr lang="en-US" dirty="0"/>
              <a:t>C++</a:t>
            </a:r>
            <a:endParaRPr lang="en-IL" dirty="0"/>
          </a:p>
        </p:txBody>
      </p:sp>
      <p:pic>
        <p:nvPicPr>
          <p:cNvPr id="4" name="Picture 4" descr="תוצאת תמונה עבור ‪visual studio 2019 logo image‬‏">
            <a:extLst>
              <a:ext uri="{FF2B5EF4-FFF2-40B4-BE49-F238E27FC236}">
                <a16:creationId xmlns:a16="http://schemas.microsoft.com/office/drawing/2014/main" id="{B9378A9C-4584-485C-9C71-02270392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512" y="1943013"/>
            <a:ext cx="4381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05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6FC7-D87A-42B4-86EB-9BC84BD5A0C8}"/>
              </a:ext>
            </a:extLst>
          </p:cNvPr>
          <p:cNvSpPr>
            <a:spLocks noGrp="1"/>
          </p:cNvSpPr>
          <p:nvPr>
            <p:ph type="title"/>
          </p:nvPr>
        </p:nvSpPr>
        <p:spPr/>
        <p:txBody>
          <a:bodyPr/>
          <a:lstStyle/>
          <a:p>
            <a:r>
              <a:rPr lang="he-IL" dirty="0"/>
              <a:t>שאלת מחשבה</a:t>
            </a:r>
            <a:endParaRPr lang="en-IL" dirty="0"/>
          </a:p>
        </p:txBody>
      </p:sp>
      <p:sp>
        <p:nvSpPr>
          <p:cNvPr id="3" name="Text Placeholder 2">
            <a:extLst>
              <a:ext uri="{FF2B5EF4-FFF2-40B4-BE49-F238E27FC236}">
                <a16:creationId xmlns:a16="http://schemas.microsoft.com/office/drawing/2014/main" id="{C54433B0-865F-4300-B77D-8E7297AE4EBF}"/>
              </a:ext>
            </a:extLst>
          </p:cNvPr>
          <p:cNvSpPr>
            <a:spLocks noGrp="1"/>
          </p:cNvSpPr>
          <p:nvPr>
            <p:ph type="body" idx="1"/>
          </p:nvPr>
        </p:nvSpPr>
        <p:spPr>
          <a:xfrm>
            <a:off x="1409700" y="1531900"/>
            <a:ext cx="6976350" cy="2666100"/>
          </a:xfrm>
        </p:spPr>
        <p:txBody>
          <a:bodyPr/>
          <a:lstStyle/>
          <a:p>
            <a:pPr marL="133350" indent="0">
              <a:buNone/>
            </a:pPr>
            <a:r>
              <a:rPr lang="he-IL" dirty="0"/>
              <a:t>אנחנו כותבים תכנית, </a:t>
            </a:r>
            <a:r>
              <a:rPr lang="he-IL" dirty="0">
                <a:solidFill>
                  <a:schemeClr val="tx1"/>
                </a:solidFill>
              </a:rPr>
              <a:t>ו</a:t>
            </a:r>
            <a:r>
              <a:rPr lang="he-IL" b="1" dirty="0">
                <a:solidFill>
                  <a:schemeClr val="accent3"/>
                </a:solidFill>
              </a:rPr>
              <a:t>כל 3 שניות </a:t>
            </a:r>
            <a:r>
              <a:rPr lang="he-IL" dirty="0"/>
              <a:t>אנחנו רוצים </a:t>
            </a:r>
            <a:r>
              <a:rPr lang="he-IL" b="1" dirty="0">
                <a:solidFill>
                  <a:schemeClr val="accent2">
                    <a:lumMod val="75000"/>
                  </a:schemeClr>
                </a:solidFill>
              </a:rPr>
              <a:t>לכתוב מידע לקובץ לוג</a:t>
            </a:r>
            <a:r>
              <a:rPr lang="he-IL" dirty="0"/>
              <a:t>.</a:t>
            </a:r>
            <a:br>
              <a:rPr lang="he-IL" dirty="0"/>
            </a:br>
            <a:endParaRPr lang="he-IL" dirty="0"/>
          </a:p>
          <a:p>
            <a:pPr marL="133350" indent="0">
              <a:buNone/>
            </a:pPr>
            <a:r>
              <a:rPr lang="he-IL" b="1" dirty="0">
                <a:solidFill>
                  <a:schemeClr val="bg2"/>
                </a:solidFill>
              </a:rPr>
              <a:t>שאלה</a:t>
            </a:r>
            <a:r>
              <a:rPr lang="he-IL" dirty="0"/>
              <a:t>: על מה עלינו לחשוב?</a:t>
            </a:r>
          </a:p>
          <a:p>
            <a:r>
              <a:rPr lang="he-IL" dirty="0"/>
              <a:t>שהכתיבה ללוג לא תפריע </a:t>
            </a:r>
            <a:r>
              <a:rPr lang="he-IL" dirty="0" err="1"/>
              <a:t>לתכנית</a:t>
            </a:r>
            <a:r>
              <a:rPr lang="he-IL" dirty="0"/>
              <a:t> ותיעשה ברקע</a:t>
            </a:r>
          </a:p>
          <a:p>
            <a:r>
              <a:rPr lang="he-IL" dirty="0" err="1"/>
              <a:t>כשהתכנית</a:t>
            </a:r>
            <a:r>
              <a:rPr lang="he-IL" dirty="0"/>
              <a:t> מסתיימת אין צורך לחכות </a:t>
            </a:r>
            <a:r>
              <a:rPr lang="he-IL" dirty="0" err="1"/>
              <a:t>שהת'רד</a:t>
            </a:r>
            <a:r>
              <a:rPr lang="he-IL" dirty="0"/>
              <a:t> שכותב ללוג יסתיים גם כן</a:t>
            </a:r>
          </a:p>
        </p:txBody>
      </p:sp>
      <p:pic>
        <p:nvPicPr>
          <p:cNvPr id="5" name="Picture 2" descr="תוצאת תמונה עבור ‪log file image‬‏">
            <a:extLst>
              <a:ext uri="{FF2B5EF4-FFF2-40B4-BE49-F238E27FC236}">
                <a16:creationId xmlns:a16="http://schemas.microsoft.com/office/drawing/2014/main" id="{858290A2-0B1C-4D09-BC1B-7B9DA5AD5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49" y="2910748"/>
            <a:ext cx="2130426" cy="150905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8" descr="LOG file format free icon">
            <a:extLst>
              <a:ext uri="{FF2B5EF4-FFF2-40B4-BE49-F238E27FC236}">
                <a16:creationId xmlns:a16="http://schemas.microsoft.com/office/drawing/2014/main" id="{E8F4BF72-B6B5-4B47-BF00-9C91E093A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240" y="3092450"/>
            <a:ext cx="955673" cy="95567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Counterclockwise curve">
            <a:extLst>
              <a:ext uri="{FF2B5EF4-FFF2-40B4-BE49-F238E27FC236}">
                <a16:creationId xmlns:a16="http://schemas.microsoft.com/office/drawing/2014/main" id="{D3D62271-D57D-4F89-A4E5-781C8FBC96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271833">
            <a:off x="4750618" y="3238106"/>
            <a:ext cx="914400" cy="914400"/>
          </a:xfrm>
          <a:prstGeom prst="rect">
            <a:avLst/>
          </a:prstGeom>
        </p:spPr>
      </p:pic>
    </p:spTree>
    <p:extLst>
      <p:ext uri="{BB962C8B-B14F-4D97-AF65-F5344CB8AC3E}">
        <p14:creationId xmlns:p14="http://schemas.microsoft.com/office/powerpoint/2010/main" val="18144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302A2-6D6D-4042-88E1-DDDE10EC7F62}"/>
              </a:ext>
            </a:extLst>
          </p:cNvPr>
          <p:cNvSpPr>
            <a:spLocks noGrp="1"/>
          </p:cNvSpPr>
          <p:nvPr>
            <p:ph type="body" idx="11"/>
          </p:nvPr>
        </p:nvSpPr>
        <p:spPr/>
        <p:txBody>
          <a:bodyPr/>
          <a:lstStyle/>
          <a:p>
            <a:pPr marL="133350" indent="0" algn="ctr">
              <a:buNone/>
            </a:pPr>
            <a:r>
              <a:rPr lang="he-IL" sz="1600" b="1" dirty="0">
                <a:solidFill>
                  <a:schemeClr val="tx1"/>
                </a:solidFill>
              </a:rPr>
              <a:t>דוגמת קוד 3 </a:t>
            </a:r>
            <a:r>
              <a:rPr lang="he-IL" sz="1600" b="1" dirty="0">
                <a:solidFill>
                  <a:schemeClr val="accent1"/>
                </a:solidFill>
              </a:rPr>
              <a:t>(</a:t>
            </a:r>
            <a:r>
              <a:rPr lang="en-US" sz="1600" b="1" dirty="0">
                <a:solidFill>
                  <a:schemeClr val="bg2"/>
                </a:solidFill>
              </a:rPr>
              <a:t>ex3.cpp</a:t>
            </a:r>
            <a:r>
              <a:rPr lang="he-IL" sz="1600" b="1" dirty="0">
                <a:solidFill>
                  <a:schemeClr val="accent1"/>
                </a:solidFill>
              </a:rPr>
              <a:t>)</a:t>
            </a:r>
          </a:p>
        </p:txBody>
      </p:sp>
      <p:sp>
        <p:nvSpPr>
          <p:cNvPr id="3" name="Title 2">
            <a:extLst>
              <a:ext uri="{FF2B5EF4-FFF2-40B4-BE49-F238E27FC236}">
                <a16:creationId xmlns:a16="http://schemas.microsoft.com/office/drawing/2014/main" id="{263D7B0E-0DAE-4402-AA73-02881EDF5010}"/>
              </a:ext>
            </a:extLst>
          </p:cNvPr>
          <p:cNvSpPr>
            <a:spLocks noGrp="1"/>
          </p:cNvSpPr>
          <p:nvPr>
            <p:ph type="title"/>
          </p:nvPr>
        </p:nvSpPr>
        <p:spPr/>
        <p:txBody>
          <a:bodyPr/>
          <a:lstStyle/>
          <a:p>
            <a:r>
              <a:rPr lang="en-US" dirty="0"/>
              <a:t>MT</a:t>
            </a:r>
            <a:r>
              <a:rPr lang="he-IL" dirty="0"/>
              <a:t> בשפת </a:t>
            </a:r>
            <a:r>
              <a:rPr lang="en-US" dirty="0"/>
              <a:t>C++</a:t>
            </a:r>
            <a:endParaRPr lang="en-IL" dirty="0"/>
          </a:p>
        </p:txBody>
      </p:sp>
      <p:pic>
        <p:nvPicPr>
          <p:cNvPr id="4" name="Picture 4" descr="תוצאת תמונה עבור ‪visual studio 2019 logo image‬‏">
            <a:extLst>
              <a:ext uri="{FF2B5EF4-FFF2-40B4-BE49-F238E27FC236}">
                <a16:creationId xmlns:a16="http://schemas.microsoft.com/office/drawing/2014/main" id="{B9378A9C-4584-485C-9C71-02270392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512" y="1943013"/>
            <a:ext cx="4381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116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en-US" dirty="0"/>
              <a:t>Process VS Thread</a:t>
            </a:r>
            <a:endParaRPr lang="en-IL" dirty="0"/>
          </a:p>
        </p:txBody>
      </p:sp>
      <p:sp>
        <p:nvSpPr>
          <p:cNvPr id="17" name="Google Shape;232;p19">
            <a:extLst>
              <a:ext uri="{FF2B5EF4-FFF2-40B4-BE49-F238E27FC236}">
                <a16:creationId xmlns:a16="http://schemas.microsoft.com/office/drawing/2014/main" id="{7C2FA4E5-0FAC-4D1A-8A30-60AC6E38ED56}"/>
              </a:ext>
            </a:extLst>
          </p:cNvPr>
          <p:cNvSpPr txBox="1">
            <a:spLocks/>
          </p:cNvSpPr>
          <p:nvPr/>
        </p:nvSpPr>
        <p:spPr>
          <a:xfrm>
            <a:off x="835954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18" name="גרפיקה 342">
            <a:extLst>
              <a:ext uri="{FF2B5EF4-FFF2-40B4-BE49-F238E27FC236}">
                <a16:creationId xmlns:a16="http://schemas.microsoft.com/office/drawing/2014/main" id="{ACA72ABC-3566-4157-AD92-881ADF795347}"/>
              </a:ext>
            </a:extLst>
          </p:cNvPr>
          <p:cNvGrpSpPr/>
          <p:nvPr/>
        </p:nvGrpSpPr>
        <p:grpSpPr>
          <a:xfrm>
            <a:off x="8372469" y="86489"/>
            <a:ext cx="687649" cy="639170"/>
            <a:chOff x="1671636" y="2187978"/>
            <a:chExt cx="687649" cy="639170"/>
          </a:xfrm>
        </p:grpSpPr>
        <p:sp>
          <p:nvSpPr>
            <p:cNvPr id="19" name="גרפיקה 342">
              <a:extLst>
                <a:ext uri="{FF2B5EF4-FFF2-40B4-BE49-F238E27FC236}">
                  <a16:creationId xmlns:a16="http://schemas.microsoft.com/office/drawing/2014/main" id="{038D8D64-EA59-4E66-ABB3-B2EA0D7A7A6D}"/>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20" name="גרפיקה 342">
              <a:extLst>
                <a:ext uri="{FF2B5EF4-FFF2-40B4-BE49-F238E27FC236}">
                  <a16:creationId xmlns:a16="http://schemas.microsoft.com/office/drawing/2014/main" id="{9C5E1AD0-D0A3-4156-8C1C-A6BDAB12E5B6}"/>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21" name="גרפיקה 342">
              <a:extLst>
                <a:ext uri="{FF2B5EF4-FFF2-40B4-BE49-F238E27FC236}">
                  <a16:creationId xmlns:a16="http://schemas.microsoft.com/office/drawing/2014/main" id="{8C84902B-8D1C-4BB4-A818-08D63DD55101}"/>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2" name="גרפיקה 342">
              <a:extLst>
                <a:ext uri="{FF2B5EF4-FFF2-40B4-BE49-F238E27FC236}">
                  <a16:creationId xmlns:a16="http://schemas.microsoft.com/office/drawing/2014/main" id="{AD476014-155D-4904-81F5-E269EDA438F6}"/>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3" name="גרפיקה 342">
              <a:extLst>
                <a:ext uri="{FF2B5EF4-FFF2-40B4-BE49-F238E27FC236}">
                  <a16:creationId xmlns:a16="http://schemas.microsoft.com/office/drawing/2014/main" id="{E5C3449E-A22A-4396-B66D-611760F9D915}"/>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4" name="גרפיקה 342">
              <a:extLst>
                <a:ext uri="{FF2B5EF4-FFF2-40B4-BE49-F238E27FC236}">
                  <a16:creationId xmlns:a16="http://schemas.microsoft.com/office/drawing/2014/main" id="{92B35BEF-86D9-40C8-B57A-E21835A75D6E}"/>
                </a:ext>
              </a:extLst>
            </p:cNvPr>
            <p:cNvGrpSpPr/>
            <p:nvPr/>
          </p:nvGrpSpPr>
          <p:grpSpPr>
            <a:xfrm>
              <a:off x="1765741" y="2205978"/>
              <a:ext cx="551589" cy="570521"/>
              <a:chOff x="1765741" y="2205978"/>
              <a:chExt cx="551589" cy="570521"/>
            </a:xfrm>
          </p:grpSpPr>
          <p:sp>
            <p:nvSpPr>
              <p:cNvPr id="25" name="גרפיקה 342">
                <a:extLst>
                  <a:ext uri="{FF2B5EF4-FFF2-40B4-BE49-F238E27FC236}">
                    <a16:creationId xmlns:a16="http://schemas.microsoft.com/office/drawing/2014/main" id="{BBBF20EA-42C6-4590-9EB1-39FC92D1F20F}"/>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26" name="גרפיקה 342">
                <a:extLst>
                  <a:ext uri="{FF2B5EF4-FFF2-40B4-BE49-F238E27FC236}">
                    <a16:creationId xmlns:a16="http://schemas.microsoft.com/office/drawing/2014/main" id="{03D33BD6-37F4-4565-884A-519FFE23ECF6}"/>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pic>
        <p:nvPicPr>
          <p:cNvPr id="27" name="Picture 2">
            <a:extLst>
              <a:ext uri="{FF2B5EF4-FFF2-40B4-BE49-F238E27FC236}">
                <a16:creationId xmlns:a16="http://schemas.microsoft.com/office/drawing/2014/main" id="{860383C4-89EE-4F3D-92F4-D9CAD5902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768" y="1237823"/>
            <a:ext cx="6748463" cy="1168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8" name="Picture 3">
            <a:extLst>
              <a:ext uri="{FF2B5EF4-FFF2-40B4-BE49-F238E27FC236}">
                <a16:creationId xmlns:a16="http://schemas.microsoft.com/office/drawing/2014/main" id="{5FBBC931-0F28-4D23-8005-D443682E9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464" y="2640721"/>
            <a:ext cx="6763070" cy="1424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9" name="Graphic 28" descr="Warning">
            <a:extLst>
              <a:ext uri="{FF2B5EF4-FFF2-40B4-BE49-F238E27FC236}">
                <a16:creationId xmlns:a16="http://schemas.microsoft.com/office/drawing/2014/main" id="{C4F91346-E49E-449A-8223-A9F3CDB0B0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3830" y="4229652"/>
            <a:ext cx="662401" cy="662401"/>
          </a:xfrm>
          <a:prstGeom prst="rect">
            <a:avLst/>
          </a:prstGeom>
        </p:spPr>
      </p:pic>
      <p:sp>
        <p:nvSpPr>
          <p:cNvPr id="31" name="Rectangle 30">
            <a:extLst>
              <a:ext uri="{FF2B5EF4-FFF2-40B4-BE49-F238E27FC236}">
                <a16:creationId xmlns:a16="http://schemas.microsoft.com/office/drawing/2014/main" id="{78FF8067-0832-4675-8639-A099B09E0443}"/>
              </a:ext>
            </a:extLst>
          </p:cNvPr>
          <p:cNvSpPr/>
          <p:nvPr/>
        </p:nvSpPr>
        <p:spPr>
          <a:xfrm>
            <a:off x="929374" y="4299242"/>
            <a:ext cx="6169025" cy="523220"/>
          </a:xfrm>
          <a:prstGeom prst="rect">
            <a:avLst/>
          </a:prstGeom>
        </p:spPr>
        <p:txBody>
          <a:bodyPr wrap="square">
            <a:spAutoFit/>
          </a:bodyPr>
          <a:lstStyle/>
          <a:p>
            <a:pPr algn="r" rtl="1"/>
            <a:r>
              <a:rPr lang="he-IL" b="1" dirty="0"/>
              <a:t>הערה חשובה! </a:t>
            </a:r>
            <a:r>
              <a:rPr lang="he-IL" dirty="0"/>
              <a:t>במידה ואובייקט של </a:t>
            </a:r>
            <a:r>
              <a:rPr lang="en-US" b="1" dirty="0">
                <a:solidFill>
                  <a:schemeClr val="accent3"/>
                </a:solidFill>
              </a:rPr>
              <a:t>thread</a:t>
            </a:r>
            <a:r>
              <a:rPr lang="he-IL" dirty="0"/>
              <a:t> משוחרר מהזיכרון (כי יצאנו מהבלוק או עשינו </a:t>
            </a:r>
            <a:r>
              <a:rPr lang="en-US" dirty="0"/>
              <a:t>delete</a:t>
            </a:r>
            <a:r>
              <a:rPr lang="he-IL" dirty="0"/>
              <a:t>) ולא השתמשנו בפונקציה </a:t>
            </a:r>
            <a:r>
              <a:rPr lang="en-US" b="1" dirty="0">
                <a:solidFill>
                  <a:schemeClr val="accent1"/>
                </a:solidFill>
              </a:rPr>
              <a:t>join</a:t>
            </a:r>
            <a:r>
              <a:rPr lang="he-IL" dirty="0"/>
              <a:t> או </a:t>
            </a:r>
            <a:r>
              <a:rPr lang="en-US" b="1" dirty="0">
                <a:solidFill>
                  <a:schemeClr val="accent1"/>
                </a:solidFill>
              </a:rPr>
              <a:t>detach</a:t>
            </a:r>
            <a:r>
              <a:rPr lang="he-IL" dirty="0"/>
              <a:t> ייזרק </a:t>
            </a:r>
            <a:r>
              <a:rPr lang="en-US" b="1" dirty="0">
                <a:solidFill>
                  <a:schemeClr val="bg2"/>
                </a:solidFill>
              </a:rPr>
              <a:t>exception</a:t>
            </a:r>
            <a:endParaRPr lang="he-IL" b="1" dirty="0">
              <a:solidFill>
                <a:schemeClr val="bg2"/>
              </a:solidFill>
            </a:endParaRPr>
          </a:p>
        </p:txBody>
      </p:sp>
    </p:spTree>
    <p:extLst>
      <p:ext uri="{BB962C8B-B14F-4D97-AF65-F5344CB8AC3E}">
        <p14:creationId xmlns:p14="http://schemas.microsoft.com/office/powerpoint/2010/main" val="65101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302A2-6D6D-4042-88E1-DDDE10EC7F62}"/>
              </a:ext>
            </a:extLst>
          </p:cNvPr>
          <p:cNvSpPr>
            <a:spLocks noGrp="1"/>
          </p:cNvSpPr>
          <p:nvPr>
            <p:ph type="body" idx="11"/>
          </p:nvPr>
        </p:nvSpPr>
        <p:spPr/>
        <p:txBody>
          <a:bodyPr/>
          <a:lstStyle/>
          <a:p>
            <a:pPr marL="133350" indent="0" algn="ctr">
              <a:buNone/>
            </a:pPr>
            <a:r>
              <a:rPr lang="he-IL" sz="1600" b="1" dirty="0">
                <a:solidFill>
                  <a:schemeClr val="tx1"/>
                </a:solidFill>
              </a:rPr>
              <a:t>דוגמת קוד 4 </a:t>
            </a:r>
            <a:r>
              <a:rPr lang="he-IL" sz="1600" b="1" dirty="0">
                <a:solidFill>
                  <a:schemeClr val="accent1"/>
                </a:solidFill>
              </a:rPr>
              <a:t>(</a:t>
            </a:r>
            <a:r>
              <a:rPr lang="en-US" sz="1600" b="1" dirty="0">
                <a:solidFill>
                  <a:schemeClr val="bg2"/>
                </a:solidFill>
              </a:rPr>
              <a:t>ex4.cpp</a:t>
            </a:r>
            <a:r>
              <a:rPr lang="he-IL" sz="1600" b="1" dirty="0">
                <a:solidFill>
                  <a:schemeClr val="accent1"/>
                </a:solidFill>
              </a:rPr>
              <a:t>)</a:t>
            </a:r>
          </a:p>
        </p:txBody>
      </p:sp>
      <p:sp>
        <p:nvSpPr>
          <p:cNvPr id="3" name="Title 2">
            <a:extLst>
              <a:ext uri="{FF2B5EF4-FFF2-40B4-BE49-F238E27FC236}">
                <a16:creationId xmlns:a16="http://schemas.microsoft.com/office/drawing/2014/main" id="{263D7B0E-0DAE-4402-AA73-02881EDF5010}"/>
              </a:ext>
            </a:extLst>
          </p:cNvPr>
          <p:cNvSpPr>
            <a:spLocks noGrp="1"/>
          </p:cNvSpPr>
          <p:nvPr>
            <p:ph type="title"/>
          </p:nvPr>
        </p:nvSpPr>
        <p:spPr/>
        <p:txBody>
          <a:bodyPr/>
          <a:lstStyle/>
          <a:p>
            <a:r>
              <a:rPr lang="en-US" dirty="0"/>
              <a:t>MT</a:t>
            </a:r>
            <a:r>
              <a:rPr lang="he-IL" dirty="0"/>
              <a:t> בשפת </a:t>
            </a:r>
            <a:r>
              <a:rPr lang="en-US" dirty="0"/>
              <a:t>C++</a:t>
            </a:r>
            <a:endParaRPr lang="en-IL" dirty="0"/>
          </a:p>
        </p:txBody>
      </p:sp>
      <p:pic>
        <p:nvPicPr>
          <p:cNvPr id="4" name="Picture 4" descr="תוצאת תמונה עבור ‪visual studio 2019 logo image‬‏">
            <a:extLst>
              <a:ext uri="{FF2B5EF4-FFF2-40B4-BE49-F238E27FC236}">
                <a16:creationId xmlns:a16="http://schemas.microsoft.com/office/drawing/2014/main" id="{B9378A9C-4584-485C-9C71-02270392E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512" y="1943013"/>
            <a:ext cx="4381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76" idx="0"/>
          </p:cNvCxnSpPr>
          <p:nvPr/>
        </p:nvCxnSpPr>
        <p:spPr>
          <a:xfrm>
            <a:off x="3285530" y="0"/>
            <a:ext cx="1082" cy="3215056"/>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1852500"/>
            <a:ext cx="4560370" cy="1454700"/>
          </a:xfrm>
        </p:spPr>
        <p:txBody>
          <a:bodyPr spcFirstLastPara="1" wrap="square" lIns="0" tIns="0" rIns="0" bIns="0" anchor="b" anchorCtr="0">
            <a:noAutofit/>
          </a:bodyPr>
          <a:lstStyle/>
          <a:p>
            <a:pPr lvl="0"/>
            <a:r>
              <a:rPr lang="en-US" sz="4400" dirty="0"/>
              <a:t>Multi-Threading</a:t>
            </a:r>
            <a:endParaRPr lang="he-IL" sz="4400" dirty="0"/>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מבוא ל- ++</a:t>
            </a:r>
            <a:r>
              <a:rPr lang="en-US" dirty="0"/>
              <a:t>C</a:t>
            </a:r>
            <a:endParaRPr lang="he-IL" dirty="0"/>
          </a:p>
          <a:p>
            <a:pPr lvl="0"/>
            <a:r>
              <a:rPr lang="he-IL" dirty="0"/>
              <a:t>תכנות מונחה עצמים</a:t>
            </a:r>
          </a:p>
          <a:p>
            <a:pPr lvl="0"/>
            <a:r>
              <a:rPr lang="he-IL" dirty="0">
                <a:solidFill>
                  <a:schemeClr val="tx1"/>
                </a:solidFill>
              </a:rPr>
              <a:t>תכנות מונחה עצמים – המשך</a:t>
            </a:r>
          </a:p>
          <a:p>
            <a:pPr lvl="0"/>
            <a:r>
              <a:rPr lang="he-IL" dirty="0">
                <a:solidFill>
                  <a:schemeClr val="tx1"/>
                </a:solidFill>
              </a:rPr>
              <a:t>ירושה + סטטי</a:t>
            </a:r>
          </a:p>
          <a:p>
            <a:pPr lvl="0"/>
            <a:r>
              <a:rPr lang="he-IL" dirty="0">
                <a:solidFill>
                  <a:schemeClr val="tx1"/>
                </a:solidFill>
              </a:rPr>
              <a:t>פולימורפיזם</a:t>
            </a:r>
          </a:p>
          <a:p>
            <a:pPr lvl="0"/>
            <a:r>
              <a:rPr lang="he-IL" dirty="0">
                <a:solidFill>
                  <a:schemeClr val="tx1"/>
                </a:solidFill>
              </a:rPr>
              <a:t>חריגות וסדנת </a:t>
            </a:r>
            <a:r>
              <a:rPr lang="he-IL" dirty="0" err="1">
                <a:solidFill>
                  <a:schemeClr val="tx1"/>
                </a:solidFill>
              </a:rPr>
              <a:t>דיבאג</a:t>
            </a:r>
            <a:endParaRPr lang="he-IL" dirty="0">
              <a:solidFill>
                <a:schemeClr val="tx1"/>
              </a:solidFill>
            </a:endParaRPr>
          </a:p>
          <a:p>
            <a:pPr lvl="0"/>
            <a:r>
              <a:rPr lang="he-IL" dirty="0">
                <a:solidFill>
                  <a:schemeClr val="tx1"/>
                </a:solidFill>
              </a:rPr>
              <a:t>פרויקט שחמט – חלק א'</a:t>
            </a:r>
          </a:p>
          <a:p>
            <a:pPr lvl="0"/>
            <a:r>
              <a:rPr lang="he-IL" dirty="0">
                <a:solidFill>
                  <a:schemeClr val="tx1"/>
                </a:solidFill>
              </a:rPr>
              <a:t>פרויקט שחמט – חלק ב'</a:t>
            </a:r>
          </a:p>
          <a:p>
            <a:pPr lvl="0"/>
            <a:r>
              <a:rPr lang="he-IL" dirty="0" err="1">
                <a:solidFill>
                  <a:schemeClr val="tx1"/>
                </a:solidFill>
              </a:rPr>
              <a:t>טמפלייטים</a:t>
            </a:r>
            <a:r>
              <a:rPr lang="he-IL" dirty="0">
                <a:solidFill>
                  <a:schemeClr val="tx1"/>
                </a:solidFill>
              </a:rPr>
              <a:t> ועצים</a:t>
            </a:r>
          </a:p>
          <a:p>
            <a:pPr lvl="0"/>
            <a:r>
              <a:rPr lang="en-US" dirty="0">
                <a:solidFill>
                  <a:schemeClr val="tx1"/>
                </a:solidFill>
              </a:rPr>
              <a:t>STL</a:t>
            </a:r>
            <a:endParaRPr lang="he-IL" dirty="0">
              <a:solidFill>
                <a:schemeClr val="tx1"/>
              </a:solidFill>
            </a:endParaRPr>
          </a:p>
          <a:p>
            <a:pPr lvl="0"/>
            <a:r>
              <a:rPr lang="he-IL" b="1" dirty="0" err="1">
                <a:solidFill>
                  <a:schemeClr val="tx1"/>
                </a:solidFill>
              </a:rPr>
              <a:t>ת'רדים</a:t>
            </a:r>
            <a:endParaRPr lang="he-IL" b="1" dirty="0">
              <a:solidFill>
                <a:schemeClr val="tx1"/>
              </a:solidFill>
            </a:endParaRPr>
          </a:p>
          <a:p>
            <a:pPr lvl="0"/>
            <a:r>
              <a:rPr lang="he-IL" dirty="0">
                <a:solidFill>
                  <a:schemeClr val="accent1"/>
                </a:solidFill>
              </a:rPr>
              <a:t>סנכרון </a:t>
            </a:r>
            <a:r>
              <a:rPr lang="he-IL" dirty="0" err="1">
                <a:solidFill>
                  <a:schemeClr val="accent1"/>
                </a:solidFill>
              </a:rPr>
              <a:t>ת'רדים</a:t>
            </a:r>
            <a:endParaRPr lang="he-IL" dirty="0">
              <a:solidFill>
                <a:schemeClr val="accent1"/>
              </a:solidFill>
            </a:endParaRPr>
          </a:p>
          <a:p>
            <a:pPr lvl="0"/>
            <a:r>
              <a:rPr lang="he-IL" dirty="0" err="1">
                <a:solidFill>
                  <a:schemeClr val="accent1"/>
                </a:solidFill>
              </a:rPr>
              <a:t>סוקטים</a:t>
            </a:r>
            <a:r>
              <a:rPr lang="he-IL" dirty="0">
                <a:solidFill>
                  <a:schemeClr val="accent1"/>
                </a:solidFill>
              </a:rPr>
              <a:t> + שרת </a:t>
            </a:r>
            <a:r>
              <a:rPr lang="en-US" dirty="0">
                <a:solidFill>
                  <a:schemeClr val="accent1"/>
                </a:solidFill>
              </a:rPr>
              <a:t>MT</a:t>
            </a:r>
            <a:endParaRPr lang="he-IL" dirty="0">
              <a:solidFill>
                <a:schemeClr val="accent1"/>
              </a:solidFill>
            </a:endParaRPr>
          </a:p>
          <a:p>
            <a:pPr lvl="0"/>
            <a:r>
              <a:rPr lang="he-IL" dirty="0">
                <a:solidFill>
                  <a:schemeClr val="accent1"/>
                </a:solidFill>
              </a:rPr>
              <a:t>סדנת </a:t>
            </a:r>
            <a:r>
              <a:rPr lang="en-US" dirty="0">
                <a:solidFill>
                  <a:schemeClr val="accent1"/>
                </a:solidFill>
              </a:rPr>
              <a:t>Hands-On</a:t>
            </a:r>
            <a:endParaRPr lang="he-IL" dirty="0">
              <a:solidFill>
                <a:schemeClr val="accent1"/>
              </a:solidFill>
            </a:endParaRPr>
          </a:p>
        </p:txBody>
      </p:sp>
      <p:sp>
        <p:nvSpPr>
          <p:cNvPr id="169" name="Google Shape;169;p18"/>
          <p:cNvSpPr/>
          <p:nvPr/>
        </p:nvSpPr>
        <p:spPr>
          <a:xfrm>
            <a:off x="3250612" y="10180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3250612" y="18419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73;p18"/>
          <p:cNvSpPr/>
          <p:nvPr/>
        </p:nvSpPr>
        <p:spPr>
          <a:xfrm>
            <a:off x="3250612" y="239118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 name="Google Shape;174;p18"/>
          <p:cNvSpPr/>
          <p:nvPr/>
        </p:nvSpPr>
        <p:spPr>
          <a:xfrm>
            <a:off x="3250612" y="266580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 name="Google Shape;175;p18"/>
          <p:cNvSpPr/>
          <p:nvPr/>
        </p:nvSpPr>
        <p:spPr>
          <a:xfrm>
            <a:off x="3250612" y="29404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 name="Google Shape;176;p18"/>
          <p:cNvSpPr/>
          <p:nvPr/>
        </p:nvSpPr>
        <p:spPr>
          <a:xfrm>
            <a:off x="3250612" y="32150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 name="Google Shape;177;p18"/>
          <p:cNvSpPr/>
          <p:nvPr/>
        </p:nvSpPr>
        <p:spPr>
          <a:xfrm>
            <a:off x="3250612" y="348968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 name="Google Shape;178;p18"/>
          <p:cNvSpPr/>
          <p:nvPr/>
        </p:nvSpPr>
        <p:spPr>
          <a:xfrm>
            <a:off x="3250612" y="3764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250612" y="40389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6FC7-D87A-42B4-86EB-9BC84BD5A0C8}"/>
              </a:ext>
            </a:extLst>
          </p:cNvPr>
          <p:cNvSpPr>
            <a:spLocks noGrp="1"/>
          </p:cNvSpPr>
          <p:nvPr>
            <p:ph type="title"/>
          </p:nvPr>
        </p:nvSpPr>
        <p:spPr/>
        <p:txBody>
          <a:bodyPr/>
          <a:lstStyle/>
          <a:p>
            <a:r>
              <a:rPr lang="he-IL" dirty="0"/>
              <a:t>שאלת מחשבה</a:t>
            </a:r>
            <a:endParaRPr lang="en-IL" dirty="0"/>
          </a:p>
        </p:txBody>
      </p:sp>
      <p:pic>
        <p:nvPicPr>
          <p:cNvPr id="7" name="Picture 2" descr="C:\Users\OR\Desktop\Untitled.png">
            <a:extLst>
              <a:ext uri="{FF2B5EF4-FFF2-40B4-BE49-F238E27FC236}">
                <a16:creationId xmlns:a16="http://schemas.microsoft.com/office/drawing/2014/main" id="{5684046C-079D-49BC-83A0-8A073C62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761" y="1497398"/>
            <a:ext cx="5234040" cy="292240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BB47A72-85E2-43A3-B68B-0570698FFBE1}"/>
              </a:ext>
            </a:extLst>
          </p:cNvPr>
          <p:cNvSpPr/>
          <p:nvPr/>
        </p:nvSpPr>
        <p:spPr>
          <a:xfrm>
            <a:off x="6567487" y="1675105"/>
            <a:ext cx="1918575" cy="523220"/>
          </a:xfrm>
          <a:prstGeom prst="rect">
            <a:avLst/>
          </a:prstGeom>
        </p:spPr>
        <p:txBody>
          <a:bodyPr wrap="square">
            <a:spAutoFit/>
          </a:bodyPr>
          <a:lstStyle/>
          <a:p>
            <a:pPr algn="r" rtl="1"/>
            <a:r>
              <a:rPr lang="he-IL" b="1" dirty="0">
                <a:solidFill>
                  <a:schemeClr val="bg2"/>
                </a:solidFill>
              </a:rPr>
              <a:t>שאלה</a:t>
            </a:r>
            <a:br>
              <a:rPr lang="en-US" b="1" dirty="0"/>
            </a:br>
            <a:r>
              <a:rPr lang="he-IL" dirty="0"/>
              <a:t>למה השורות התערבבו?</a:t>
            </a:r>
          </a:p>
        </p:txBody>
      </p:sp>
      <p:cxnSp>
        <p:nvCxnSpPr>
          <p:cNvPr id="10" name="Straight Arrow Connector 9">
            <a:extLst>
              <a:ext uri="{FF2B5EF4-FFF2-40B4-BE49-F238E27FC236}">
                <a16:creationId xmlns:a16="http://schemas.microsoft.com/office/drawing/2014/main" id="{23B8811A-B80D-4394-AF0E-FF3C0D018FC6}"/>
              </a:ext>
            </a:extLst>
          </p:cNvPr>
          <p:cNvCxnSpPr>
            <a:cxnSpLocks/>
          </p:cNvCxnSpPr>
          <p:nvPr/>
        </p:nvCxnSpPr>
        <p:spPr>
          <a:xfrm flipH="1">
            <a:off x="4535501" y="1855854"/>
            <a:ext cx="1255699"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8BFA0F-21FF-48DA-B6D8-02A881027539}"/>
              </a:ext>
            </a:extLst>
          </p:cNvPr>
          <p:cNvCxnSpPr>
            <a:cxnSpLocks/>
          </p:cNvCxnSpPr>
          <p:nvPr/>
        </p:nvCxnSpPr>
        <p:spPr>
          <a:xfrm flipH="1">
            <a:off x="3721114" y="2958599"/>
            <a:ext cx="1365236"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en-US" dirty="0"/>
              <a:t>Threads</a:t>
            </a:r>
            <a:endParaRPr lang="he-IL" dirty="0"/>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251" name="Google Shape;251;p20"/>
          <p:cNvSpPr txBox="1">
            <a:spLocks noGrp="1"/>
          </p:cNvSpPr>
          <p:nvPr>
            <p:ph type="subTitle" idx="4294967295"/>
          </p:nvPr>
        </p:nvSpPr>
        <p:spPr>
          <a:xfrm>
            <a:off x="4387404"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err="1">
                <a:solidFill>
                  <a:schemeClr val="accent1"/>
                </a:solidFill>
              </a:rPr>
              <a:t>ת'רדים</a:t>
            </a:r>
            <a:endParaRPr sz="1400" dirty="0">
              <a:solidFill>
                <a:schemeClr val="accent1"/>
              </a:solidFill>
            </a:endParaRPr>
          </a:p>
        </p:txBody>
      </p:sp>
      <p:cxnSp>
        <p:nvCxnSpPr>
          <p:cNvPr id="243" name="Google Shape;243;p20"/>
          <p:cNvCxnSpPr>
            <a:cxnSpLocks/>
            <a:stCxn id="247" idx="2"/>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6" name="Google Shape;246;p20"/>
          <p:cNvSpPr/>
          <p:nvPr/>
        </p:nvSpPr>
        <p:spPr>
          <a:xfrm>
            <a:off x="2801874" y="40679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351838"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dirty="0">
                <a:solidFill>
                  <a:schemeClr val="accent1"/>
                </a:solidFill>
              </a:rPr>
              <a:t>MT</a:t>
            </a:r>
            <a:r>
              <a:rPr lang="he-IL" sz="1400" dirty="0">
                <a:solidFill>
                  <a:schemeClr val="accent1"/>
                </a:solidFill>
              </a:rPr>
              <a:t> בשפת </a:t>
            </a:r>
            <a:r>
              <a:rPr lang="en-US" sz="1400" dirty="0">
                <a:solidFill>
                  <a:schemeClr val="accent1"/>
                </a:solidFill>
              </a:rPr>
              <a:t>C++</a:t>
            </a:r>
            <a:endParaRPr lang="he-IL" sz="1400" dirty="0">
              <a:solidFill>
                <a:schemeClr val="accent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6837017"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5" idx="6"/>
          </p:cNvCxnSpPr>
          <p:nvPr/>
        </p:nvCxnSpPr>
        <p:spPr>
          <a:xfrm flipH="1">
            <a:off x="1031403" y="4108768"/>
            <a:ext cx="8112600" cy="6045"/>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4843529"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Picture 2">
            <a:extLst>
              <a:ext uri="{FF2B5EF4-FFF2-40B4-BE49-F238E27FC236}">
                <a16:creationId xmlns:a16="http://schemas.microsoft.com/office/drawing/2014/main" id="{333C63AF-01AB-41CD-8D2E-C0527B609C7B}"/>
              </a:ext>
            </a:extLst>
          </p:cNvPr>
          <p:cNvPicPr>
            <a:picLocks noChangeAspect="1" noChangeArrowheads="1"/>
          </p:cNvPicPr>
          <p:nvPr/>
        </p:nvPicPr>
        <p:blipFill>
          <a:blip r:embed="rId3"/>
          <a:srcRect l="3298" r="3298"/>
          <a:stretch/>
        </p:blipFill>
        <p:spPr bwMode="auto">
          <a:xfrm rot="21199527">
            <a:off x="1059382" y="766684"/>
            <a:ext cx="3412184" cy="19193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8" name="Google Shape;251;p20">
            <a:extLst>
              <a:ext uri="{FF2B5EF4-FFF2-40B4-BE49-F238E27FC236}">
                <a16:creationId xmlns:a16="http://schemas.microsoft.com/office/drawing/2014/main" id="{37750375-11CD-4620-9FAA-E3C8E184BAA2}"/>
              </a:ext>
            </a:extLst>
          </p:cNvPr>
          <p:cNvSpPr txBox="1">
            <a:spLocks/>
          </p:cNvSpPr>
          <p:nvPr/>
        </p:nvSpPr>
        <p:spPr>
          <a:xfrm>
            <a:off x="638089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תהליכים</a:t>
            </a:r>
            <a:endParaRPr lang="en-US" sz="1400" dirty="0">
              <a:solidFill>
                <a:schemeClr val="accent1"/>
              </a:solidFill>
            </a:endParaRPr>
          </a:p>
        </p:txBody>
      </p:sp>
    </p:spTree>
    <p:extLst>
      <p:ext uri="{BB962C8B-B14F-4D97-AF65-F5344CB8AC3E}">
        <p14:creationId xmlns:p14="http://schemas.microsoft.com/office/powerpoint/2010/main" val="395578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מתי </a:t>
            </a:r>
            <a:r>
              <a:rPr lang="he-IL" dirty="0" err="1"/>
              <a:t>נמקבל</a:t>
            </a:r>
            <a:endParaRPr lang="he-IL" dirty="0"/>
          </a:p>
        </p:txBody>
      </p:sp>
      <p:sp>
        <p:nvSpPr>
          <p:cNvPr id="350" name="Google Shape;350;p27"/>
          <p:cNvSpPr txBox="1">
            <a:spLocks noGrp="1"/>
          </p:cNvSpPr>
          <p:nvPr>
            <p:ph type="title" idx="2"/>
          </p:nvPr>
        </p:nvSpPr>
        <p:spPr>
          <a:xfrm>
            <a:off x="8365562" y="593289"/>
            <a:ext cx="719137" cy="303213"/>
          </a:xfrm>
        </p:spPr>
        <p:txBody>
          <a:bodyPr spcFirstLastPara="1" wrap="square" lIns="0" tIns="0" rIns="0" bIns="0" anchor="b" anchorCtr="0">
            <a:noAutofit/>
          </a:bodyPr>
          <a:lstStyle/>
          <a:p>
            <a:pPr lvl="0"/>
            <a:r>
              <a:rPr lang="he-IL" dirty="0"/>
              <a:t>עקרונות</a:t>
            </a:r>
          </a:p>
        </p:txBody>
      </p:sp>
      <p:sp>
        <p:nvSpPr>
          <p:cNvPr id="351" name="Google Shape;351;p27"/>
          <p:cNvSpPr/>
          <p:nvPr/>
        </p:nvSpPr>
        <p:spPr>
          <a:xfrm>
            <a:off x="5318512" y="1687820"/>
            <a:ext cx="1950255" cy="1965805"/>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ctr" anchorCtr="0">
            <a:noAutofit/>
          </a:bodyPr>
          <a:lstStyle/>
          <a:p>
            <a:pPr lvl="0" algn="r" rtl="1"/>
            <a:r>
              <a:rPr lang="he-IL" sz="1300" b="1" dirty="0">
                <a:solidFill>
                  <a:schemeClr val="dk1"/>
                </a:solidFill>
                <a:latin typeface="Arimo"/>
                <a:ea typeface="Arimo"/>
                <a:cs typeface="+mn-cs"/>
                <a:sym typeface="Arimo"/>
              </a:rPr>
              <a:t>שיפור של חווית המשתמש</a:t>
            </a:r>
            <a:endParaRPr lang="he-IL" sz="1300" dirty="0">
              <a:solidFill>
                <a:schemeClr val="dk1"/>
              </a:solidFill>
              <a:latin typeface="Arimo"/>
              <a:ea typeface="Arimo"/>
              <a:cs typeface="+mn-cs"/>
              <a:sym typeface="Arimo"/>
            </a:endParaRPr>
          </a:p>
        </p:txBody>
      </p:sp>
      <p:sp>
        <p:nvSpPr>
          <p:cNvPr id="352" name="Google Shape;352;p27"/>
          <p:cNvSpPr/>
          <p:nvPr/>
        </p:nvSpPr>
        <p:spPr>
          <a:xfrm>
            <a:off x="1874290" y="1687820"/>
            <a:ext cx="1951200" cy="1965805"/>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ctr" anchorCtr="0">
            <a:noAutofit/>
          </a:bodyPr>
          <a:lstStyle/>
          <a:p>
            <a:pPr lvl="0" algn="ctr" rtl="1"/>
            <a:r>
              <a:rPr lang="he-IL" sz="1300" b="1" dirty="0">
                <a:solidFill>
                  <a:schemeClr val="dk1"/>
                </a:solidFill>
                <a:latin typeface="Arimo"/>
                <a:ea typeface="Arimo"/>
                <a:cs typeface="+mn-cs"/>
                <a:sym typeface="Arimo"/>
              </a:rPr>
              <a:t>שיפור ביצועים (זמנים) והקטנה ניכרת של צווארי בקבוק</a:t>
            </a:r>
          </a:p>
        </p:txBody>
      </p:sp>
      <p:grpSp>
        <p:nvGrpSpPr>
          <p:cNvPr id="11" name="קבוצה 10">
            <a:extLst>
              <a:ext uri="{FF2B5EF4-FFF2-40B4-BE49-F238E27FC236}">
                <a16:creationId xmlns:a16="http://schemas.microsoft.com/office/drawing/2014/main" id="{CFD7CCA5-BFD7-41CF-99E1-A16C3ED1A39F}"/>
              </a:ext>
            </a:extLst>
          </p:cNvPr>
          <p:cNvGrpSpPr/>
          <p:nvPr/>
        </p:nvGrpSpPr>
        <p:grpSpPr>
          <a:xfrm>
            <a:off x="8358188" y="175906"/>
            <a:ext cx="723264" cy="487719"/>
            <a:chOff x="608320" y="1159162"/>
            <a:chExt cx="723264" cy="487719"/>
          </a:xfrm>
        </p:grpSpPr>
        <p:sp>
          <p:nvSpPr>
            <p:cNvPr id="12" name="גרפיקה 269">
              <a:extLst>
                <a:ext uri="{FF2B5EF4-FFF2-40B4-BE49-F238E27FC236}">
                  <a16:creationId xmlns:a16="http://schemas.microsoft.com/office/drawing/2014/main" id="{BDE6489E-0C02-48E7-BBE7-FECD9671B059}"/>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5" name="גרפיקה 269">
              <a:extLst>
                <a:ext uri="{FF2B5EF4-FFF2-40B4-BE49-F238E27FC236}">
                  <a16:creationId xmlns:a16="http://schemas.microsoft.com/office/drawing/2014/main" id="{6A7E4F91-D892-4F29-8FE5-B32C0EB98E2D}"/>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6" name="גרפיקה 269">
              <a:extLst>
                <a:ext uri="{FF2B5EF4-FFF2-40B4-BE49-F238E27FC236}">
                  <a16:creationId xmlns:a16="http://schemas.microsoft.com/office/drawing/2014/main" id="{7972BEA7-3043-4BD2-B5D1-DC5069CF022B}"/>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A3BCA236-132E-423A-8D8A-E083A70AD905}"/>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855CBC6A-1FF8-4AD9-AF29-064491E28F48}"/>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2" name="קבוצה 21">
            <a:extLst>
              <a:ext uri="{FF2B5EF4-FFF2-40B4-BE49-F238E27FC236}">
                <a16:creationId xmlns:a16="http://schemas.microsoft.com/office/drawing/2014/main" id="{CFAB8D97-B88D-4F83-8133-E3BF125A04FB}"/>
              </a:ext>
            </a:extLst>
          </p:cNvPr>
          <p:cNvGrpSpPr/>
          <p:nvPr/>
        </p:nvGrpSpPr>
        <p:grpSpPr>
          <a:xfrm>
            <a:off x="1964923" y="1234350"/>
            <a:ext cx="589663" cy="633971"/>
            <a:chOff x="3697988" y="2123666"/>
            <a:chExt cx="623265" cy="670098"/>
          </a:xfrm>
        </p:grpSpPr>
        <p:sp>
          <p:nvSpPr>
            <p:cNvPr id="23" name="גרפיקה 305">
              <a:extLst>
                <a:ext uri="{FF2B5EF4-FFF2-40B4-BE49-F238E27FC236}">
                  <a16:creationId xmlns:a16="http://schemas.microsoft.com/office/drawing/2014/main" id="{5E5B046D-A1F2-44DD-AC58-07D9FC075D7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24" name="גרפיקה 305">
              <a:extLst>
                <a:ext uri="{FF2B5EF4-FFF2-40B4-BE49-F238E27FC236}">
                  <a16:creationId xmlns:a16="http://schemas.microsoft.com/office/drawing/2014/main" id="{5B95F83A-C74B-4914-A32E-E8D9E091819F}"/>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29" name="קבוצה 28">
            <a:extLst>
              <a:ext uri="{FF2B5EF4-FFF2-40B4-BE49-F238E27FC236}">
                <a16:creationId xmlns:a16="http://schemas.microsoft.com/office/drawing/2014/main" id="{9DDB7577-4FD3-4853-B2F8-9E32E94987CA}"/>
              </a:ext>
            </a:extLst>
          </p:cNvPr>
          <p:cNvGrpSpPr/>
          <p:nvPr/>
        </p:nvGrpSpPr>
        <p:grpSpPr>
          <a:xfrm>
            <a:off x="5410758" y="1234350"/>
            <a:ext cx="589663" cy="633971"/>
            <a:chOff x="3697988" y="2123666"/>
            <a:chExt cx="623265" cy="670098"/>
          </a:xfrm>
        </p:grpSpPr>
        <p:sp>
          <p:nvSpPr>
            <p:cNvPr id="30" name="גרפיקה 305">
              <a:extLst>
                <a:ext uri="{FF2B5EF4-FFF2-40B4-BE49-F238E27FC236}">
                  <a16:creationId xmlns:a16="http://schemas.microsoft.com/office/drawing/2014/main" id="{E7EE8D0E-7C4B-4527-8D94-BCD3D6088475}"/>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1" name="גרפיקה 305">
              <a:extLst>
                <a:ext uri="{FF2B5EF4-FFF2-40B4-BE49-F238E27FC236}">
                  <a16:creationId xmlns:a16="http://schemas.microsoft.com/office/drawing/2014/main" id="{9EFDE3EB-FD08-4A1D-8E88-A66308D1108A}"/>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pic>
        <p:nvPicPr>
          <p:cNvPr id="34" name="Picture 4" descr="תוצאת תמונה עבור ‪happy user png‬‏">
            <a:extLst>
              <a:ext uri="{FF2B5EF4-FFF2-40B4-BE49-F238E27FC236}">
                <a16:creationId xmlns:a16="http://schemas.microsoft.com/office/drawing/2014/main" id="{57AC9383-A67E-447A-A444-711E8378B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312" y="3943349"/>
            <a:ext cx="790576" cy="7905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תוצאת תמונה עבור ‪reduce latency icon‬‏">
            <a:extLst>
              <a:ext uri="{FF2B5EF4-FFF2-40B4-BE49-F238E27FC236}">
                <a16:creationId xmlns:a16="http://schemas.microsoft.com/office/drawing/2014/main" id="{0F1C7EDF-88F3-44F0-A140-5F91C36D2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1" y="3833844"/>
            <a:ext cx="1014414" cy="101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3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42"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2"/>
                                        </p:tgtEl>
                                        <p:attrNameLst>
                                          <p:attrName>style.visibility</p:attrName>
                                        </p:attrNameLst>
                                      </p:cBhvr>
                                      <p:to>
                                        <p:strVal val="visible"/>
                                      </p:to>
                                    </p:set>
                                    <p:animEffect transition="in" filter="fade">
                                      <p:cBhvr>
                                        <p:cTn id="21" dur="500"/>
                                        <p:tgtEl>
                                          <p:spTgt spid="352"/>
                                        </p:tgtEl>
                                      </p:cBhvr>
                                    </p:animEffect>
                                  </p:childTnLst>
                                </p:cTn>
                              </p:par>
                              <p:par>
                                <p:cTn id="22" presetID="2" presetClass="entr" presetSubtype="8"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מתי לא </a:t>
            </a:r>
            <a:r>
              <a:rPr lang="he-IL" dirty="0" err="1"/>
              <a:t>נמקבל</a:t>
            </a:r>
            <a:endParaRPr lang="he-IL" dirty="0"/>
          </a:p>
        </p:txBody>
      </p:sp>
      <p:sp>
        <p:nvSpPr>
          <p:cNvPr id="350" name="Google Shape;350;p27"/>
          <p:cNvSpPr txBox="1">
            <a:spLocks noGrp="1"/>
          </p:cNvSpPr>
          <p:nvPr>
            <p:ph type="title" idx="2"/>
          </p:nvPr>
        </p:nvSpPr>
        <p:spPr>
          <a:xfrm>
            <a:off x="8365562" y="593289"/>
            <a:ext cx="719137" cy="303213"/>
          </a:xfrm>
        </p:spPr>
        <p:txBody>
          <a:bodyPr spcFirstLastPara="1" wrap="square" lIns="0" tIns="0" rIns="0" bIns="0" anchor="b" anchorCtr="0">
            <a:noAutofit/>
          </a:bodyPr>
          <a:lstStyle/>
          <a:p>
            <a:pPr lvl="0"/>
            <a:r>
              <a:rPr lang="he-IL" dirty="0"/>
              <a:t>עקרונות</a:t>
            </a:r>
          </a:p>
        </p:txBody>
      </p:sp>
      <p:sp>
        <p:nvSpPr>
          <p:cNvPr id="351" name="Google Shape;351;p27"/>
          <p:cNvSpPr/>
          <p:nvPr/>
        </p:nvSpPr>
        <p:spPr>
          <a:xfrm>
            <a:off x="6500136" y="1421120"/>
            <a:ext cx="1950255" cy="1457545"/>
          </a:xfrm>
          <a:prstGeom prst="roundRect">
            <a:avLst>
              <a:gd name="adj" fmla="val 4864"/>
            </a:avLst>
          </a:prstGeom>
          <a:solidFill>
            <a:srgbClr val="FFFFFF"/>
          </a:solidFill>
          <a:ln w="19050" cap="flat" cmpd="sng">
            <a:solidFill>
              <a:schemeClr val="bg2"/>
            </a:solidFill>
            <a:prstDash val="solid"/>
            <a:round/>
            <a:headEnd type="none" w="sm" len="sm"/>
            <a:tailEnd type="none" w="sm" len="sm"/>
          </a:ln>
          <a:effectLst>
            <a:outerShdw dist="47625" dir="2760000" algn="bl" rotWithShape="0">
              <a:schemeClr val="bg2"/>
            </a:outerShdw>
          </a:effectLst>
        </p:spPr>
        <p:txBody>
          <a:bodyPr spcFirstLastPara="1" wrap="square" lIns="108000" tIns="162000" rIns="108000" bIns="91425" anchor="ctr" anchorCtr="0">
            <a:noAutofit/>
          </a:bodyPr>
          <a:lstStyle/>
          <a:p>
            <a:pPr marL="285750" indent="-285750" algn="r" rtl="1">
              <a:buFont typeface="Arial" panose="020B0604020202020204" pitchFamily="34" charset="0"/>
              <a:buChar char="•"/>
            </a:pPr>
            <a:r>
              <a:rPr lang="he-IL" sz="1300" dirty="0">
                <a:solidFill>
                  <a:schemeClr val="dk1"/>
                </a:solidFill>
                <a:latin typeface="Arimo"/>
                <a:ea typeface="Arimo"/>
                <a:cs typeface="+mn-cs"/>
                <a:sym typeface="Arimo"/>
              </a:rPr>
              <a:t>כאשר </a:t>
            </a:r>
            <a:r>
              <a:rPr lang="he-IL" sz="1300" b="1" dirty="0">
                <a:solidFill>
                  <a:schemeClr val="dk1"/>
                </a:solidFill>
                <a:latin typeface="Arimo"/>
                <a:ea typeface="Arimo"/>
                <a:cs typeface="+mn-cs"/>
                <a:sym typeface="Arimo"/>
              </a:rPr>
              <a:t>מרחב הזיכרון מוגבל</a:t>
            </a:r>
            <a:br>
              <a:rPr lang="he-IL" sz="1300" dirty="0">
                <a:solidFill>
                  <a:schemeClr val="dk1"/>
                </a:solidFill>
                <a:latin typeface="Arimo"/>
                <a:ea typeface="Arimo"/>
                <a:cs typeface="+mn-cs"/>
                <a:sym typeface="Arimo"/>
              </a:rPr>
            </a:br>
            <a:endParaRPr lang="he-IL" sz="1300" dirty="0">
              <a:solidFill>
                <a:schemeClr val="dk1"/>
              </a:solidFill>
              <a:latin typeface="Arimo"/>
              <a:ea typeface="Arimo"/>
              <a:cs typeface="+mn-cs"/>
              <a:sym typeface="Arimo"/>
            </a:endParaRPr>
          </a:p>
        </p:txBody>
      </p:sp>
      <p:sp>
        <p:nvSpPr>
          <p:cNvPr id="352" name="Google Shape;352;p27"/>
          <p:cNvSpPr/>
          <p:nvPr/>
        </p:nvSpPr>
        <p:spPr>
          <a:xfrm>
            <a:off x="3965027" y="1421120"/>
            <a:ext cx="1951200" cy="1457545"/>
          </a:xfrm>
          <a:prstGeom prst="roundRect">
            <a:avLst>
              <a:gd name="adj" fmla="val 4864"/>
            </a:avLst>
          </a:prstGeom>
          <a:solidFill>
            <a:srgbClr val="FFFFFF"/>
          </a:solidFill>
          <a:ln w="19050" cap="flat" cmpd="sng">
            <a:solidFill>
              <a:schemeClr val="bg2"/>
            </a:solidFill>
            <a:prstDash val="solid"/>
            <a:round/>
            <a:headEnd type="none" w="sm" len="sm"/>
            <a:tailEnd type="none" w="sm" len="sm"/>
          </a:ln>
          <a:effectLst>
            <a:outerShdw dist="47625" dir="2760000" algn="bl" rotWithShape="0">
              <a:schemeClr val="bg2"/>
            </a:outerShdw>
          </a:effectLst>
        </p:spPr>
        <p:txBody>
          <a:bodyPr spcFirstLastPara="1" wrap="square" lIns="108000" tIns="162000" rIns="108000" bIns="91425" anchor="ctr" anchorCtr="0">
            <a:noAutofit/>
          </a:bodyPr>
          <a:lstStyle/>
          <a:p>
            <a:pPr marL="285750" indent="-285750" algn="r" rtl="1">
              <a:buFont typeface="Arial" panose="020B0604020202020204" pitchFamily="34" charset="0"/>
              <a:buChar char="•"/>
            </a:pPr>
            <a:r>
              <a:rPr lang="he-IL" sz="1300" dirty="0">
                <a:solidFill>
                  <a:schemeClr val="dk1"/>
                </a:solidFill>
                <a:latin typeface="Arimo"/>
                <a:ea typeface="Arimo"/>
                <a:cs typeface="+mn-cs"/>
                <a:sym typeface="Arimo"/>
              </a:rPr>
              <a:t>התקורה של תהליך "החלפת ההקשר" </a:t>
            </a:r>
            <a:r>
              <a:rPr lang="en-US" sz="1300" b="1" dirty="0">
                <a:solidFill>
                  <a:schemeClr val="dk1"/>
                </a:solidFill>
                <a:latin typeface="Arimo"/>
                <a:ea typeface="Arimo"/>
                <a:cs typeface="+mn-cs"/>
                <a:sym typeface="Arimo"/>
              </a:rPr>
              <a:t>context switch</a:t>
            </a:r>
            <a:r>
              <a:rPr lang="he-IL" sz="1300" b="1" dirty="0">
                <a:solidFill>
                  <a:schemeClr val="dk1"/>
                </a:solidFill>
                <a:latin typeface="Arimo"/>
                <a:ea typeface="Arimo"/>
                <a:cs typeface="+mn-cs"/>
                <a:sym typeface="Arimo"/>
              </a:rPr>
              <a:t> גבוהה</a:t>
            </a:r>
            <a:endParaRPr lang="en-US" sz="1300" b="1" dirty="0">
              <a:solidFill>
                <a:schemeClr val="dk1"/>
              </a:solidFill>
              <a:latin typeface="Arimo"/>
              <a:ea typeface="Arimo"/>
              <a:cs typeface="+mn-cs"/>
              <a:sym typeface="Arimo"/>
            </a:endParaRPr>
          </a:p>
        </p:txBody>
      </p:sp>
      <p:sp>
        <p:nvSpPr>
          <p:cNvPr id="18" name="Google Shape;352;p27">
            <a:extLst>
              <a:ext uri="{FF2B5EF4-FFF2-40B4-BE49-F238E27FC236}">
                <a16:creationId xmlns:a16="http://schemas.microsoft.com/office/drawing/2014/main" id="{DC8A679E-AEAF-47D8-96AC-54A955F3A9DA}"/>
              </a:ext>
            </a:extLst>
          </p:cNvPr>
          <p:cNvSpPr/>
          <p:nvPr/>
        </p:nvSpPr>
        <p:spPr>
          <a:xfrm>
            <a:off x="395614" y="1404720"/>
            <a:ext cx="2984560" cy="1457544"/>
          </a:xfrm>
          <a:prstGeom prst="roundRect">
            <a:avLst>
              <a:gd name="adj" fmla="val 4864"/>
            </a:avLst>
          </a:prstGeom>
          <a:solidFill>
            <a:srgbClr val="FFFFFF"/>
          </a:solidFill>
          <a:ln w="19050" cap="flat" cmpd="sng">
            <a:solidFill>
              <a:schemeClr val="bg2"/>
            </a:solidFill>
            <a:prstDash val="solid"/>
            <a:round/>
            <a:headEnd type="none" w="sm" len="sm"/>
            <a:tailEnd type="none" w="sm" len="sm"/>
          </a:ln>
          <a:effectLst>
            <a:outerShdw dist="47625" dir="2760000" algn="bl" rotWithShape="0">
              <a:schemeClr val="bg2"/>
            </a:outerShdw>
          </a:effectLst>
        </p:spPr>
        <p:txBody>
          <a:bodyPr spcFirstLastPara="1" wrap="square" lIns="108000" tIns="162000" rIns="108000" bIns="91425" anchor="t" anchorCtr="0">
            <a:noAutofit/>
          </a:bodyPr>
          <a:lstStyle/>
          <a:p>
            <a:pPr lvl="0" algn="r" rtl="1"/>
            <a:endParaRPr lang="he-IL" sz="1300" dirty="0">
              <a:solidFill>
                <a:schemeClr val="dk1"/>
              </a:solidFill>
              <a:latin typeface="Arimo"/>
              <a:ea typeface="Arimo"/>
              <a:cs typeface="+mn-cs"/>
              <a:sym typeface="Arimo"/>
            </a:endParaRPr>
          </a:p>
          <a:p>
            <a:pPr marL="285750" lvl="0" indent="-285750" algn="r" rtl="1">
              <a:buFont typeface="Arial" panose="020B0604020202020204" pitchFamily="34" charset="0"/>
              <a:buChar char="•"/>
            </a:pPr>
            <a:r>
              <a:rPr lang="he-IL" sz="1300" dirty="0">
                <a:solidFill>
                  <a:schemeClr val="dk1"/>
                </a:solidFill>
                <a:latin typeface="Arimo"/>
                <a:ea typeface="Arimo"/>
                <a:cs typeface="+mn-cs"/>
                <a:sym typeface="Arimo"/>
              </a:rPr>
              <a:t>קוד מורכב יותר ← תחזוקה מורכבת יותר ← יותר באגים ← (קשה לדבג </a:t>
            </a:r>
            <a:r>
              <a:rPr lang="en-US" sz="1300" dirty="0">
                <a:solidFill>
                  <a:schemeClr val="dk1"/>
                </a:solidFill>
                <a:latin typeface="Arimo"/>
                <a:ea typeface="Arimo"/>
                <a:cs typeface="+mn-cs"/>
                <a:sym typeface="Arimo"/>
              </a:rPr>
              <a:t>threads</a:t>
            </a:r>
            <a:r>
              <a:rPr lang="he-IL" sz="1300" dirty="0">
                <a:solidFill>
                  <a:schemeClr val="dk1"/>
                </a:solidFill>
                <a:latin typeface="Arimo"/>
                <a:ea typeface="Arimo"/>
                <a:cs typeface="+mn-cs"/>
                <a:sym typeface="Arimo"/>
              </a:rPr>
              <a:t>)</a:t>
            </a:r>
            <a:endParaRPr lang="en-US" sz="1300" dirty="0">
              <a:solidFill>
                <a:schemeClr val="dk1"/>
              </a:solidFill>
              <a:latin typeface="Arimo"/>
              <a:ea typeface="Arimo"/>
              <a:cs typeface="+mn-cs"/>
              <a:sym typeface="Arimo"/>
            </a:endParaRPr>
          </a:p>
          <a:p>
            <a:pPr lvl="0" algn="r" rtl="1"/>
            <a:endParaRPr lang="en-US" sz="1300" dirty="0">
              <a:solidFill>
                <a:schemeClr val="dk1"/>
              </a:solidFill>
              <a:latin typeface="Arimo"/>
              <a:ea typeface="Arimo"/>
              <a:cs typeface="+mn-cs"/>
              <a:sym typeface="Arimo"/>
            </a:endParaRPr>
          </a:p>
        </p:txBody>
      </p:sp>
      <p:grpSp>
        <p:nvGrpSpPr>
          <p:cNvPr id="11" name="קבוצה 10">
            <a:extLst>
              <a:ext uri="{FF2B5EF4-FFF2-40B4-BE49-F238E27FC236}">
                <a16:creationId xmlns:a16="http://schemas.microsoft.com/office/drawing/2014/main" id="{CFD7CCA5-BFD7-41CF-99E1-A16C3ED1A39F}"/>
              </a:ext>
            </a:extLst>
          </p:cNvPr>
          <p:cNvGrpSpPr/>
          <p:nvPr/>
        </p:nvGrpSpPr>
        <p:grpSpPr>
          <a:xfrm>
            <a:off x="8358188" y="175906"/>
            <a:ext cx="723264" cy="487719"/>
            <a:chOff x="608320" y="1159162"/>
            <a:chExt cx="723264" cy="487719"/>
          </a:xfrm>
        </p:grpSpPr>
        <p:sp>
          <p:nvSpPr>
            <p:cNvPr id="12" name="גרפיקה 269">
              <a:extLst>
                <a:ext uri="{FF2B5EF4-FFF2-40B4-BE49-F238E27FC236}">
                  <a16:creationId xmlns:a16="http://schemas.microsoft.com/office/drawing/2014/main" id="{BDE6489E-0C02-48E7-BBE7-FECD9671B059}"/>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5" name="גרפיקה 269">
              <a:extLst>
                <a:ext uri="{FF2B5EF4-FFF2-40B4-BE49-F238E27FC236}">
                  <a16:creationId xmlns:a16="http://schemas.microsoft.com/office/drawing/2014/main" id="{6A7E4F91-D892-4F29-8FE5-B32C0EB98E2D}"/>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6" name="גרפיקה 269">
              <a:extLst>
                <a:ext uri="{FF2B5EF4-FFF2-40B4-BE49-F238E27FC236}">
                  <a16:creationId xmlns:a16="http://schemas.microsoft.com/office/drawing/2014/main" id="{7972BEA7-3043-4BD2-B5D1-DC5069CF022B}"/>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A3BCA236-132E-423A-8D8A-E083A70AD905}"/>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855CBC6A-1FF8-4AD9-AF29-064491E28F48}"/>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5" name="קבוצה 24">
            <a:extLst>
              <a:ext uri="{FF2B5EF4-FFF2-40B4-BE49-F238E27FC236}">
                <a16:creationId xmlns:a16="http://schemas.microsoft.com/office/drawing/2014/main" id="{49C0D17D-2726-4F19-8E3C-A1177E7EC91C}"/>
              </a:ext>
            </a:extLst>
          </p:cNvPr>
          <p:cNvGrpSpPr/>
          <p:nvPr/>
        </p:nvGrpSpPr>
        <p:grpSpPr>
          <a:xfrm>
            <a:off x="494063" y="1000599"/>
            <a:ext cx="601555" cy="601022"/>
            <a:chOff x="2710084" y="2163649"/>
            <a:chExt cx="601555" cy="601022"/>
          </a:xfrm>
        </p:grpSpPr>
        <p:sp>
          <p:nvSpPr>
            <p:cNvPr id="26" name="גרפיקה 310">
              <a:extLst>
                <a:ext uri="{FF2B5EF4-FFF2-40B4-BE49-F238E27FC236}">
                  <a16:creationId xmlns:a16="http://schemas.microsoft.com/office/drawing/2014/main" id="{E53DF643-6915-4DD9-AB69-2217892135A6}"/>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27" name="גרפיקה 310">
              <a:extLst>
                <a:ext uri="{FF2B5EF4-FFF2-40B4-BE49-F238E27FC236}">
                  <a16:creationId xmlns:a16="http://schemas.microsoft.com/office/drawing/2014/main" id="{4C9B4649-8E2F-401E-9D4F-5C265EA664C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28" name="גרפיקה 310">
              <a:extLst>
                <a:ext uri="{FF2B5EF4-FFF2-40B4-BE49-F238E27FC236}">
                  <a16:creationId xmlns:a16="http://schemas.microsoft.com/office/drawing/2014/main" id="{8C5A49CD-6DEA-4D5B-ABED-48A89618CBE6}"/>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pic>
        <p:nvPicPr>
          <p:cNvPr id="32" name="Picture 2" descr="תוצאת תמונה עבור ‪multithread debugging meme‬‏">
            <a:extLst>
              <a:ext uri="{FF2B5EF4-FFF2-40B4-BE49-F238E27FC236}">
                <a16:creationId xmlns:a16="http://schemas.microsoft.com/office/drawing/2014/main" id="{C154B914-035C-4CE1-AB54-B780FDB10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11"/>
          <a:stretch/>
        </p:blipFill>
        <p:spPr bwMode="auto">
          <a:xfrm>
            <a:off x="3343493" y="3352912"/>
            <a:ext cx="2457013" cy="13829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nvGrpSpPr>
          <p:cNvPr id="33" name="קבוצה 24">
            <a:extLst>
              <a:ext uri="{FF2B5EF4-FFF2-40B4-BE49-F238E27FC236}">
                <a16:creationId xmlns:a16="http://schemas.microsoft.com/office/drawing/2014/main" id="{E7C0D67C-8E67-4F6F-926F-CD590C27361B}"/>
              </a:ext>
            </a:extLst>
          </p:cNvPr>
          <p:cNvGrpSpPr/>
          <p:nvPr/>
        </p:nvGrpSpPr>
        <p:grpSpPr>
          <a:xfrm>
            <a:off x="4060262" y="1000599"/>
            <a:ext cx="601555" cy="601022"/>
            <a:chOff x="2710084" y="2163649"/>
            <a:chExt cx="601555" cy="601022"/>
          </a:xfrm>
        </p:grpSpPr>
        <p:sp>
          <p:nvSpPr>
            <p:cNvPr id="34" name="גרפיקה 310">
              <a:extLst>
                <a:ext uri="{FF2B5EF4-FFF2-40B4-BE49-F238E27FC236}">
                  <a16:creationId xmlns:a16="http://schemas.microsoft.com/office/drawing/2014/main" id="{A49459A5-A1C2-49D9-974F-8099C504E6D4}"/>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5" name="גרפיקה 310">
              <a:extLst>
                <a:ext uri="{FF2B5EF4-FFF2-40B4-BE49-F238E27FC236}">
                  <a16:creationId xmlns:a16="http://schemas.microsoft.com/office/drawing/2014/main" id="{67CB30DC-FF80-43AC-9D07-DDBE35C08ECA}"/>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6" name="גרפיקה 310">
              <a:extLst>
                <a:ext uri="{FF2B5EF4-FFF2-40B4-BE49-F238E27FC236}">
                  <a16:creationId xmlns:a16="http://schemas.microsoft.com/office/drawing/2014/main" id="{ECE3A887-CE93-41E4-BF6D-5B2F8956E58C}"/>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grpSp>
        <p:nvGrpSpPr>
          <p:cNvPr id="37" name="קבוצה 24">
            <a:extLst>
              <a:ext uri="{FF2B5EF4-FFF2-40B4-BE49-F238E27FC236}">
                <a16:creationId xmlns:a16="http://schemas.microsoft.com/office/drawing/2014/main" id="{D2902253-221E-4CBD-8DFC-7E8B85478547}"/>
              </a:ext>
            </a:extLst>
          </p:cNvPr>
          <p:cNvGrpSpPr/>
          <p:nvPr/>
        </p:nvGrpSpPr>
        <p:grpSpPr>
          <a:xfrm>
            <a:off x="6596984" y="1000599"/>
            <a:ext cx="601555" cy="601022"/>
            <a:chOff x="2710084" y="2163649"/>
            <a:chExt cx="601555" cy="601022"/>
          </a:xfrm>
        </p:grpSpPr>
        <p:sp>
          <p:nvSpPr>
            <p:cNvPr id="38" name="גרפיקה 310">
              <a:extLst>
                <a:ext uri="{FF2B5EF4-FFF2-40B4-BE49-F238E27FC236}">
                  <a16:creationId xmlns:a16="http://schemas.microsoft.com/office/drawing/2014/main" id="{57911122-8AB2-4CAF-98FE-37EE71CDA18F}"/>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9" name="גרפיקה 310">
              <a:extLst>
                <a:ext uri="{FF2B5EF4-FFF2-40B4-BE49-F238E27FC236}">
                  <a16:creationId xmlns:a16="http://schemas.microsoft.com/office/drawing/2014/main" id="{688733CF-626D-4E87-8F41-E835BA4C32F0}"/>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40" name="גרפיקה 310">
              <a:extLst>
                <a:ext uri="{FF2B5EF4-FFF2-40B4-BE49-F238E27FC236}">
                  <a16:creationId xmlns:a16="http://schemas.microsoft.com/office/drawing/2014/main" id="{F7C58B9C-A27F-43FF-BD8A-9D3DC3F8FB6F}"/>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Tree>
    <p:extLst>
      <p:ext uri="{BB962C8B-B14F-4D97-AF65-F5344CB8AC3E}">
        <p14:creationId xmlns:p14="http://schemas.microsoft.com/office/powerpoint/2010/main" val="36258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42"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1000"/>
                                        <p:tgtEl>
                                          <p:spTgt spid="37"/>
                                        </p:tgtEl>
                                      </p:cBhvr>
                                    </p:animEffect>
                                    <p:anim calcmode="lin" valueType="num">
                                      <p:cBhvr>
                                        <p:cTn id="11" dur="1000" fill="hold"/>
                                        <p:tgtEl>
                                          <p:spTgt spid="37"/>
                                        </p:tgtEl>
                                        <p:attrNameLst>
                                          <p:attrName>ppt_x</p:attrName>
                                        </p:attrNameLst>
                                      </p:cBhvr>
                                      <p:tavLst>
                                        <p:tav tm="0">
                                          <p:val>
                                            <p:strVal val="#ppt_x"/>
                                          </p:val>
                                        </p:tav>
                                        <p:tav tm="100000">
                                          <p:val>
                                            <p:strVal val="#ppt_x"/>
                                          </p:val>
                                        </p:tav>
                                      </p:tavLst>
                                    </p:anim>
                                    <p:anim calcmode="lin" valueType="num">
                                      <p:cBhvr>
                                        <p:cTn id="1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2"/>
                                        </p:tgtEl>
                                        <p:attrNameLst>
                                          <p:attrName>style.visibility</p:attrName>
                                        </p:attrNameLst>
                                      </p:cBhvr>
                                      <p:to>
                                        <p:strVal val="visible"/>
                                      </p:to>
                                    </p:set>
                                    <p:animEffect transition="in" filter="fade">
                                      <p:cBhvr>
                                        <p:cTn id="17" dur="500"/>
                                        <p:tgtEl>
                                          <p:spTgt spid="352"/>
                                        </p:tgtEl>
                                      </p:cBhvr>
                                    </p:animEffect>
                                  </p:childTnLst>
                                </p:cTn>
                              </p:par>
                              <p:par>
                                <p:cTn id="18" presetID="42"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2" presetClass="entr" presetSubtype="4"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ppt_x"/>
                                          </p:val>
                                        </p:tav>
                                        <p:tav tm="100000">
                                          <p:val>
                                            <p:strVal val="#ppt_x"/>
                                          </p:val>
                                        </p:tav>
                                      </p:tavLst>
                                    </p:anim>
                                    <p:anim calcmode="lin" valueType="num">
                                      <p:cBhvr additive="base">
                                        <p:cTn id="31" dur="500" fill="hold"/>
                                        <p:tgtEl>
                                          <p:spTgt spid="32"/>
                                        </p:tgtEl>
                                        <p:attrNameLst>
                                          <p:attrName>ppt_y</p:attrName>
                                        </p:attrNameLst>
                                      </p:cBhvr>
                                      <p:tavLst>
                                        <p:tav tm="0">
                                          <p:val>
                                            <p:strVal val="1+#ppt_h/2"/>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A85AA-304D-4D6A-9145-260E430FB96B}"/>
              </a:ext>
            </a:extLst>
          </p:cNvPr>
          <p:cNvSpPr>
            <a:spLocks noGrp="1"/>
          </p:cNvSpPr>
          <p:nvPr>
            <p:ph type="body" idx="1"/>
          </p:nvPr>
        </p:nvSpPr>
        <p:spPr>
          <a:xfrm>
            <a:off x="1792349" y="1070025"/>
            <a:ext cx="6311775" cy="3533400"/>
          </a:xfrm>
        </p:spPr>
        <p:txBody>
          <a:bodyPr/>
          <a:lstStyle/>
          <a:p>
            <a:pPr marL="285750" lvl="0">
              <a:buClrTx/>
              <a:buSzTx/>
            </a:pPr>
            <a:r>
              <a:rPr lang="he-IL" sz="2400" kern="1200" dirty="0">
                <a:solidFill>
                  <a:srgbClr val="575353"/>
                </a:solidFill>
                <a:latin typeface="Consolas"/>
                <a:ea typeface="+mn-ea"/>
                <a:cs typeface="Gisha"/>
              </a:rPr>
              <a:t>מקביליות</a:t>
            </a:r>
          </a:p>
          <a:p>
            <a:pPr marL="285750" lvl="0">
              <a:buClrTx/>
              <a:buSzTx/>
            </a:pPr>
            <a:r>
              <a:rPr lang="en-US" sz="2400" kern="1200" dirty="0">
                <a:solidFill>
                  <a:srgbClr val="575353"/>
                </a:solidFill>
                <a:latin typeface="Consolas"/>
                <a:ea typeface="+mn-ea"/>
                <a:cs typeface="Gisha"/>
              </a:rPr>
              <a:t>processes</a:t>
            </a:r>
            <a:endParaRPr lang="he-IL" sz="2400" kern="1200" dirty="0">
              <a:solidFill>
                <a:srgbClr val="575353"/>
              </a:solidFill>
              <a:latin typeface="Consolas"/>
              <a:ea typeface="+mn-ea"/>
              <a:cs typeface="Gisha"/>
            </a:endParaRPr>
          </a:p>
          <a:p>
            <a:pPr marL="285750" lvl="0">
              <a:buClrTx/>
              <a:buSzTx/>
            </a:pPr>
            <a:r>
              <a:rPr lang="en-US" sz="2400" kern="1200" dirty="0">
                <a:solidFill>
                  <a:srgbClr val="575353"/>
                </a:solidFill>
                <a:latin typeface="Consolas"/>
                <a:ea typeface="+mn-ea"/>
                <a:cs typeface="Gisha"/>
              </a:rPr>
              <a:t>Threads</a:t>
            </a:r>
            <a:endParaRPr lang="he-IL" sz="2400" kern="1200" dirty="0">
              <a:solidFill>
                <a:srgbClr val="575353"/>
              </a:solidFill>
              <a:latin typeface="Consolas"/>
              <a:ea typeface="+mn-ea"/>
              <a:cs typeface="Gisha"/>
            </a:endParaRPr>
          </a:p>
          <a:p>
            <a:pPr marL="285750" lvl="0">
              <a:buClrTx/>
              <a:buSzTx/>
            </a:pPr>
            <a:r>
              <a:rPr lang="he-IL" sz="2400" kern="1200" dirty="0">
                <a:solidFill>
                  <a:srgbClr val="575353"/>
                </a:solidFill>
                <a:latin typeface="Consolas"/>
                <a:ea typeface="+mn-ea"/>
                <a:cs typeface="Gisha"/>
              </a:rPr>
              <a:t>הבדלים בין </a:t>
            </a:r>
            <a:r>
              <a:rPr lang="en-US" sz="2400" kern="1200" dirty="0">
                <a:solidFill>
                  <a:srgbClr val="575353"/>
                </a:solidFill>
                <a:latin typeface="Consolas"/>
                <a:ea typeface="+mn-ea"/>
                <a:cs typeface="Gisha"/>
              </a:rPr>
              <a:t>process</a:t>
            </a:r>
            <a:r>
              <a:rPr lang="he-IL" sz="2400" kern="1200" dirty="0">
                <a:solidFill>
                  <a:srgbClr val="575353"/>
                </a:solidFill>
                <a:latin typeface="Consolas"/>
                <a:ea typeface="+mn-ea"/>
                <a:cs typeface="Gisha"/>
              </a:rPr>
              <a:t> ל-</a:t>
            </a:r>
            <a:r>
              <a:rPr lang="en-US" sz="2400" kern="1200" dirty="0">
                <a:solidFill>
                  <a:srgbClr val="575353"/>
                </a:solidFill>
                <a:latin typeface="Consolas"/>
                <a:ea typeface="+mn-ea"/>
                <a:cs typeface="Gisha"/>
              </a:rPr>
              <a:t>thread</a:t>
            </a:r>
            <a:endParaRPr lang="he-IL" sz="2400" kern="1200" dirty="0">
              <a:solidFill>
                <a:srgbClr val="575353"/>
              </a:solidFill>
              <a:latin typeface="Consolas"/>
              <a:ea typeface="+mn-ea"/>
              <a:cs typeface="Gisha"/>
            </a:endParaRPr>
          </a:p>
          <a:p>
            <a:pPr marL="285750" lvl="0">
              <a:buClrTx/>
              <a:buSzTx/>
            </a:pPr>
            <a:r>
              <a:rPr lang="en-US" sz="2400" kern="1200" dirty="0">
                <a:solidFill>
                  <a:srgbClr val="575353"/>
                </a:solidFill>
                <a:latin typeface="Consolas"/>
                <a:ea typeface="+mn-ea"/>
                <a:cs typeface="Gisha"/>
              </a:rPr>
              <a:t>Join</a:t>
            </a:r>
            <a:endParaRPr lang="he-IL" sz="2400" kern="1200" dirty="0">
              <a:solidFill>
                <a:srgbClr val="575353"/>
              </a:solidFill>
              <a:latin typeface="Consolas"/>
              <a:ea typeface="+mn-ea"/>
              <a:cs typeface="Gisha"/>
            </a:endParaRPr>
          </a:p>
          <a:p>
            <a:pPr marL="285750" lvl="0">
              <a:buClrTx/>
              <a:buSzTx/>
            </a:pPr>
            <a:r>
              <a:rPr lang="en-US" sz="2400" kern="1200" dirty="0">
                <a:solidFill>
                  <a:srgbClr val="575353"/>
                </a:solidFill>
                <a:latin typeface="Consolas"/>
                <a:ea typeface="+mn-ea"/>
                <a:cs typeface="Gisha"/>
              </a:rPr>
              <a:t>detach</a:t>
            </a:r>
            <a:endParaRPr lang="he-IL" sz="2400" kern="1200" dirty="0">
              <a:solidFill>
                <a:srgbClr val="575353"/>
              </a:solidFill>
              <a:latin typeface="Consolas"/>
              <a:ea typeface="+mn-ea"/>
              <a:cs typeface="Gisha"/>
            </a:endParaRPr>
          </a:p>
          <a:p>
            <a:pPr marL="285750" lvl="0">
              <a:buClrTx/>
              <a:buSzTx/>
            </a:pPr>
            <a:r>
              <a:rPr lang="he-IL" sz="2400" kern="1200" dirty="0">
                <a:solidFill>
                  <a:srgbClr val="575353"/>
                </a:solidFill>
                <a:latin typeface="Consolas"/>
                <a:ea typeface="+mn-ea"/>
                <a:cs typeface="Gisha"/>
              </a:rPr>
              <a:t>מתי כדאי להשתמש, מתי לא?</a:t>
            </a:r>
          </a:p>
        </p:txBody>
      </p:sp>
      <p:sp>
        <p:nvSpPr>
          <p:cNvPr id="3" name="Title 2">
            <a:extLst>
              <a:ext uri="{FF2B5EF4-FFF2-40B4-BE49-F238E27FC236}">
                <a16:creationId xmlns:a16="http://schemas.microsoft.com/office/drawing/2014/main" id="{BA34D1B4-9353-4D5E-9539-1441EB734AAB}"/>
              </a:ext>
            </a:extLst>
          </p:cNvPr>
          <p:cNvSpPr>
            <a:spLocks noGrp="1"/>
          </p:cNvSpPr>
          <p:nvPr>
            <p:ph type="title"/>
          </p:nvPr>
        </p:nvSpPr>
        <p:spPr/>
        <p:txBody>
          <a:bodyPr/>
          <a:lstStyle/>
          <a:p>
            <a:r>
              <a:rPr lang="he-IL" dirty="0"/>
              <a:t>סיכום</a:t>
            </a:r>
            <a:endParaRPr lang="en-US" dirty="0"/>
          </a:p>
        </p:txBody>
      </p:sp>
      <p:pic>
        <p:nvPicPr>
          <p:cNvPr id="9218" name="Picture 2" descr="Composing C++ STL algorithms with ranges | by Rafael Varago | EGYM Software  Development">
            <a:extLst>
              <a:ext uri="{FF2B5EF4-FFF2-40B4-BE49-F238E27FC236}">
                <a16:creationId xmlns:a16="http://schemas.microsoft.com/office/drawing/2014/main" id="{EDCD21C4-5C28-4986-97C0-67CE856A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74" y="1602328"/>
            <a:ext cx="1963737" cy="22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err="1"/>
              <a:t>ת'רדים</a:t>
            </a:r>
            <a:r>
              <a:rPr lang="he-IL" dirty="0"/>
              <a:t>, </a:t>
            </a:r>
            <a:r>
              <a:rPr lang="he-IL" dirty="0" err="1"/>
              <a:t>מיקבול</a:t>
            </a:r>
            <a:endParaRPr dirty="0"/>
          </a:p>
        </p:txBody>
      </p:sp>
      <p:sp>
        <p:nvSpPr>
          <p:cNvPr id="2" name="תיבת טקסט 1">
            <a:extLst>
              <a:ext uri="{FF2B5EF4-FFF2-40B4-BE49-F238E27FC236}">
                <a16:creationId xmlns:a16="http://schemas.microsoft.com/office/drawing/2014/main" id="{9CA129CA-2877-46E4-899E-BBA913E7C76A}"/>
              </a:ext>
            </a:extLst>
          </p:cNvPr>
          <p:cNvSpPr txBox="1"/>
          <p:nvPr/>
        </p:nvSpPr>
        <p:spPr>
          <a:xfrm>
            <a:off x="6748758" y="1859842"/>
            <a:ext cx="1683143" cy="553998"/>
          </a:xfrm>
          <a:prstGeom prst="rect">
            <a:avLst/>
          </a:prstGeom>
          <a:noFill/>
        </p:spPr>
        <p:txBody>
          <a:bodyPr wrap="square" rtlCol="0">
            <a:spAutoFit/>
          </a:bodyPr>
          <a:lstStyle/>
          <a:p>
            <a:pPr algn="ctr" rtl="1"/>
            <a:r>
              <a:rPr lang="he-IL" sz="1500" b="1" dirty="0">
                <a:solidFill>
                  <a:schemeClr val="tx1"/>
                </a:solidFill>
                <a:latin typeface="Arimo" panose="020B0604020202020204" charset="0"/>
                <a:ea typeface="Arimo" panose="020B0604020202020204" charset="0"/>
                <a:cs typeface="Arimo" panose="020B0604020202020204" charset="0"/>
              </a:rPr>
              <a:t>איך כדאי לחזור על החומר?</a:t>
            </a:r>
            <a:endParaRPr lang="en-IL" sz="1500" b="1" dirty="0">
              <a:solidFill>
                <a:schemeClr val="tx1"/>
              </a:solidFill>
              <a:latin typeface="Arimo" panose="020B0604020202020204" charset="0"/>
              <a:ea typeface="Arimo" panose="020B0604020202020204" charset="0"/>
              <a:cs typeface="Arimo" panose="020B0604020202020204" charset="0"/>
            </a:endParaRPr>
          </a:p>
        </p:txBody>
      </p:sp>
      <p:sp>
        <p:nvSpPr>
          <p:cNvPr id="5" name="תיבת טקסט 4">
            <a:extLst>
              <a:ext uri="{FF2B5EF4-FFF2-40B4-BE49-F238E27FC236}">
                <a16:creationId xmlns:a16="http://schemas.microsoft.com/office/drawing/2014/main" id="{CEA419E1-44D4-4E14-ABEC-82133F8E5FB2}"/>
              </a:ext>
            </a:extLst>
          </p:cNvPr>
          <p:cNvSpPr txBox="1"/>
          <p:nvPr/>
        </p:nvSpPr>
        <p:spPr>
          <a:xfrm>
            <a:off x="2006825" y="2017752"/>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סיכום שיעור</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6" name="תיבת טקסט 5">
            <a:extLst>
              <a:ext uri="{FF2B5EF4-FFF2-40B4-BE49-F238E27FC236}">
                <a16:creationId xmlns:a16="http://schemas.microsoft.com/office/drawing/2014/main" id="{BE8967E0-36B5-47B5-8B5B-AC6A77D75184}"/>
              </a:ext>
            </a:extLst>
          </p:cNvPr>
          <p:cNvSpPr txBox="1"/>
          <p:nvPr/>
        </p:nvSpPr>
        <p:spPr>
          <a:xfrm>
            <a:off x="3422932" y="2556530"/>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תרגיל הבית</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7" name="תיבת טקסט 6">
            <a:extLst>
              <a:ext uri="{FF2B5EF4-FFF2-40B4-BE49-F238E27FC236}">
                <a16:creationId xmlns:a16="http://schemas.microsoft.com/office/drawing/2014/main" id="{2432B9B3-090D-458D-9105-A0AF8DA0C673}"/>
              </a:ext>
            </a:extLst>
          </p:cNvPr>
          <p:cNvSpPr txBox="1"/>
          <p:nvPr/>
        </p:nvSpPr>
        <p:spPr>
          <a:xfrm>
            <a:off x="436552" y="2584193"/>
            <a:ext cx="1683143"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דוגמאות הקוד מהשיעור</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8" name="תיבת טקסט 7">
            <a:extLst>
              <a:ext uri="{FF2B5EF4-FFF2-40B4-BE49-F238E27FC236}">
                <a16:creationId xmlns:a16="http://schemas.microsoft.com/office/drawing/2014/main" id="{B4A2948E-B67F-4D7D-A4F0-C640CE3E9DD4}"/>
              </a:ext>
            </a:extLst>
          </p:cNvPr>
          <p:cNvSpPr txBox="1"/>
          <p:nvPr/>
        </p:nvSpPr>
        <p:spPr>
          <a:xfrm>
            <a:off x="5332653" y="2248585"/>
            <a:ext cx="1270448"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מעבר נוסף על המצגת</a:t>
            </a:r>
            <a:endParaRPr lang="en-IL" sz="15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ctrTitle"/>
          </p:nvPr>
        </p:nvSpPr>
        <p:spPr>
          <a:xfrm>
            <a:off x="5505550" y="540000"/>
            <a:ext cx="3098400" cy="2330129"/>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iw" sz="3500" b="0" dirty="0">
                <a:solidFill>
                  <a:schemeClr val="lt1"/>
                </a:solidFill>
              </a:rPr>
              <a:t>שיעור </a:t>
            </a:r>
            <a:r>
              <a:rPr lang="he-IL" sz="3500" b="0" dirty="0">
                <a:solidFill>
                  <a:schemeClr val="lt1"/>
                </a:solidFill>
              </a:rPr>
              <a:t>11</a:t>
            </a:r>
            <a:endParaRPr sz="3500" b="0" dirty="0">
              <a:solidFill>
                <a:schemeClr val="lt1"/>
              </a:solidFill>
            </a:endParaRPr>
          </a:p>
          <a:p>
            <a:pPr marL="0" lvl="0" indent="0" algn="r" rtl="1">
              <a:spcBef>
                <a:spcPts val="0"/>
              </a:spcBef>
              <a:spcAft>
                <a:spcPts val="0"/>
              </a:spcAft>
              <a:buNone/>
            </a:pPr>
            <a:r>
              <a:rPr lang="iw" sz="6400" dirty="0"/>
              <a:t>סיימנו!!!</a:t>
            </a:r>
            <a:endParaRPr sz="6400" dirty="0"/>
          </a:p>
        </p:txBody>
      </p:sp>
      <p:sp>
        <p:nvSpPr>
          <p:cNvPr id="36" name="Google Shape;251;p20">
            <a:extLst>
              <a:ext uri="{FF2B5EF4-FFF2-40B4-BE49-F238E27FC236}">
                <a16:creationId xmlns:a16="http://schemas.microsoft.com/office/drawing/2014/main" id="{168688ED-8F01-4CDF-86CD-812D0A6A2A27}"/>
              </a:ext>
            </a:extLst>
          </p:cNvPr>
          <p:cNvSpPr txBox="1">
            <a:spLocks/>
          </p:cNvSpPr>
          <p:nvPr/>
        </p:nvSpPr>
        <p:spPr>
          <a:xfrm>
            <a:off x="4387404" y="4455071"/>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a:solidFill>
                  <a:schemeClr val="tx1"/>
                </a:solidFill>
              </a:rPr>
              <a:t>ת'רדים</a:t>
            </a:r>
            <a:endParaRPr lang="he-IL" sz="1400" b="1" dirty="0">
              <a:solidFill>
                <a:schemeClr val="tx1"/>
              </a:solidFill>
            </a:endParaRPr>
          </a:p>
        </p:txBody>
      </p:sp>
      <p:cxnSp>
        <p:nvCxnSpPr>
          <p:cNvPr id="37" name="Google Shape;243;p20">
            <a:extLst>
              <a:ext uri="{FF2B5EF4-FFF2-40B4-BE49-F238E27FC236}">
                <a16:creationId xmlns:a16="http://schemas.microsoft.com/office/drawing/2014/main" id="{37DAF0DE-C5D1-4C5E-8C15-31D4714A22F1}"/>
              </a:ext>
            </a:extLst>
          </p:cNvPr>
          <p:cNvCxnSpPr>
            <a:cxnSpLocks/>
            <a:stCxn id="39" idx="2"/>
          </p:cNvCxnSpPr>
          <p:nvPr/>
        </p:nvCxnSpPr>
        <p:spPr>
          <a:xfrm flipH="1">
            <a:off x="6310620" y="4279549"/>
            <a:ext cx="2109044" cy="910"/>
          </a:xfrm>
          <a:prstGeom prst="straightConnector1">
            <a:avLst/>
          </a:prstGeom>
          <a:noFill/>
          <a:ln w="19050" cap="flat" cmpd="sng">
            <a:solidFill>
              <a:srgbClr val="91B3FF"/>
            </a:solidFill>
            <a:prstDash val="solid"/>
            <a:round/>
            <a:headEnd type="none" w="med" len="med"/>
            <a:tailEnd type="none" w="med" len="med"/>
          </a:ln>
        </p:spPr>
      </p:cxnSp>
      <p:sp>
        <p:nvSpPr>
          <p:cNvPr id="38" name="Google Shape;246;p20">
            <a:extLst>
              <a:ext uri="{FF2B5EF4-FFF2-40B4-BE49-F238E27FC236}">
                <a16:creationId xmlns:a16="http://schemas.microsoft.com/office/drawing/2014/main" id="{9E5F3EF6-5B27-4488-A2AA-7921B8A44BFA}"/>
              </a:ext>
            </a:extLst>
          </p:cNvPr>
          <p:cNvSpPr/>
          <p:nvPr/>
        </p:nvSpPr>
        <p:spPr>
          <a:xfrm>
            <a:off x="2801874" y="4239979"/>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247;p20">
            <a:extLst>
              <a:ext uri="{FF2B5EF4-FFF2-40B4-BE49-F238E27FC236}">
                <a16:creationId xmlns:a16="http://schemas.microsoft.com/office/drawing/2014/main" id="{3077B59D-D8BD-4921-9154-ABC9A78E1A34}"/>
              </a:ext>
            </a:extLst>
          </p:cNvPr>
          <p:cNvSpPr/>
          <p:nvPr/>
        </p:nvSpPr>
        <p:spPr>
          <a:xfrm>
            <a:off x="8419664" y="4243549"/>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 name="Google Shape;248;p20">
            <a:extLst>
              <a:ext uri="{FF2B5EF4-FFF2-40B4-BE49-F238E27FC236}">
                <a16:creationId xmlns:a16="http://schemas.microsoft.com/office/drawing/2014/main" id="{2615A37D-48BE-4C6B-9BAB-DEA19FBBCE9F}"/>
              </a:ext>
            </a:extLst>
          </p:cNvPr>
          <p:cNvSpPr txBox="1">
            <a:spLocks/>
          </p:cNvSpPr>
          <p:nvPr/>
        </p:nvSpPr>
        <p:spPr>
          <a:xfrm>
            <a:off x="7978049" y="4455071"/>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הקדמה</a:t>
            </a:r>
          </a:p>
        </p:txBody>
      </p:sp>
      <p:sp>
        <p:nvSpPr>
          <p:cNvPr id="52" name="Google Shape;250;p20">
            <a:extLst>
              <a:ext uri="{FF2B5EF4-FFF2-40B4-BE49-F238E27FC236}">
                <a16:creationId xmlns:a16="http://schemas.microsoft.com/office/drawing/2014/main" id="{7A4316A6-6975-4EF6-B9BE-686D28395059}"/>
              </a:ext>
            </a:extLst>
          </p:cNvPr>
          <p:cNvSpPr txBox="1">
            <a:spLocks/>
          </p:cNvSpPr>
          <p:nvPr/>
        </p:nvSpPr>
        <p:spPr>
          <a:xfrm>
            <a:off x="2351838" y="4437633"/>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b="1" dirty="0">
                <a:solidFill>
                  <a:schemeClr val="tx1"/>
                </a:solidFill>
              </a:rPr>
              <a:t>MT</a:t>
            </a:r>
            <a:r>
              <a:rPr lang="he-IL" sz="1400" b="1" dirty="0">
                <a:solidFill>
                  <a:schemeClr val="tx1"/>
                </a:solidFill>
              </a:rPr>
              <a:t> בשפת </a:t>
            </a:r>
            <a:r>
              <a:rPr lang="en-US" sz="1400" b="1" dirty="0">
                <a:solidFill>
                  <a:schemeClr val="tx1"/>
                </a:solidFill>
              </a:rPr>
              <a:t>C++</a:t>
            </a:r>
            <a:endParaRPr lang="he-IL" sz="1400" b="1" dirty="0">
              <a:solidFill>
                <a:schemeClr val="tx1"/>
              </a:solidFill>
            </a:endParaRPr>
          </a:p>
        </p:txBody>
      </p:sp>
      <p:sp>
        <p:nvSpPr>
          <p:cNvPr id="53" name="Google Shape;251;p20">
            <a:extLst>
              <a:ext uri="{FF2B5EF4-FFF2-40B4-BE49-F238E27FC236}">
                <a16:creationId xmlns:a16="http://schemas.microsoft.com/office/drawing/2014/main" id="{7938A184-542E-4772-9A65-CEEC39C707C7}"/>
              </a:ext>
            </a:extLst>
          </p:cNvPr>
          <p:cNvSpPr txBox="1">
            <a:spLocks/>
          </p:cNvSpPr>
          <p:nvPr/>
        </p:nvSpPr>
        <p:spPr>
          <a:xfrm>
            <a:off x="503278" y="4455071"/>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54" name="Google Shape;253;p20">
            <a:extLst>
              <a:ext uri="{FF2B5EF4-FFF2-40B4-BE49-F238E27FC236}">
                <a16:creationId xmlns:a16="http://schemas.microsoft.com/office/drawing/2014/main" id="{61A66877-D569-4341-AC14-1A1C2AC3C70B}"/>
              </a:ext>
            </a:extLst>
          </p:cNvPr>
          <p:cNvSpPr/>
          <p:nvPr/>
        </p:nvSpPr>
        <p:spPr>
          <a:xfrm>
            <a:off x="959403" y="4250809"/>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 name="Google Shape;244;p20">
            <a:extLst>
              <a:ext uri="{FF2B5EF4-FFF2-40B4-BE49-F238E27FC236}">
                <a16:creationId xmlns:a16="http://schemas.microsoft.com/office/drawing/2014/main" id="{B55180C6-23F2-4853-B64C-26C3023F5258}"/>
              </a:ext>
            </a:extLst>
          </p:cNvPr>
          <p:cNvSpPr/>
          <p:nvPr/>
        </p:nvSpPr>
        <p:spPr>
          <a:xfrm>
            <a:off x="6837017" y="4238149"/>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6" name="Google Shape;243;p20">
            <a:extLst>
              <a:ext uri="{FF2B5EF4-FFF2-40B4-BE49-F238E27FC236}">
                <a16:creationId xmlns:a16="http://schemas.microsoft.com/office/drawing/2014/main" id="{88F63D00-5287-41E5-B353-DDB2BBC7C9D4}"/>
              </a:ext>
            </a:extLst>
          </p:cNvPr>
          <p:cNvCxnSpPr>
            <a:cxnSpLocks/>
          </p:cNvCxnSpPr>
          <p:nvPr/>
        </p:nvCxnSpPr>
        <p:spPr>
          <a:xfrm flipH="1">
            <a:off x="-66675" y="4280764"/>
            <a:ext cx="9210677" cy="0"/>
          </a:xfrm>
          <a:prstGeom prst="straightConnector1">
            <a:avLst/>
          </a:prstGeom>
          <a:noFill/>
          <a:ln w="19050" cap="flat" cmpd="sng">
            <a:solidFill>
              <a:srgbClr val="E94249"/>
            </a:solidFill>
            <a:prstDash val="solid"/>
            <a:round/>
            <a:headEnd type="none" w="med" len="med"/>
            <a:tailEnd type="none" w="med" len="med"/>
          </a:ln>
        </p:spPr>
      </p:cxnSp>
      <p:sp>
        <p:nvSpPr>
          <p:cNvPr id="57" name="Google Shape;244;p20">
            <a:extLst>
              <a:ext uri="{FF2B5EF4-FFF2-40B4-BE49-F238E27FC236}">
                <a16:creationId xmlns:a16="http://schemas.microsoft.com/office/drawing/2014/main" id="{83AE5340-8C17-406F-BF4C-E3A33B4FAA3C}"/>
              </a:ext>
            </a:extLst>
          </p:cNvPr>
          <p:cNvSpPr/>
          <p:nvPr/>
        </p:nvSpPr>
        <p:spPr>
          <a:xfrm>
            <a:off x="4843529" y="42430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 name="Google Shape;251;p20">
            <a:extLst>
              <a:ext uri="{FF2B5EF4-FFF2-40B4-BE49-F238E27FC236}">
                <a16:creationId xmlns:a16="http://schemas.microsoft.com/office/drawing/2014/main" id="{931FD84E-2462-4BFC-8161-C1F09452ECC3}"/>
              </a:ext>
            </a:extLst>
          </p:cNvPr>
          <p:cNvSpPr txBox="1">
            <a:spLocks/>
          </p:cNvSpPr>
          <p:nvPr/>
        </p:nvSpPr>
        <p:spPr>
          <a:xfrm>
            <a:off x="6380892" y="4455071"/>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תהליכים</a:t>
            </a:r>
            <a:endParaRPr lang="en-US" sz="1400" b="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5E8B-65E5-4992-86F1-237D50942575}"/>
              </a:ext>
            </a:extLst>
          </p:cNvPr>
          <p:cNvSpPr>
            <a:spLocks noGrp="1"/>
          </p:cNvSpPr>
          <p:nvPr>
            <p:ph type="title"/>
          </p:nvPr>
        </p:nvSpPr>
        <p:spPr/>
        <p:txBody>
          <a:bodyPr/>
          <a:lstStyle/>
          <a:p>
            <a:r>
              <a:rPr lang="he-IL" dirty="0"/>
              <a:t>בשיעור הקודם</a:t>
            </a:r>
            <a:endParaRPr lang="en-IL" dirty="0"/>
          </a:p>
        </p:txBody>
      </p:sp>
      <p:sp>
        <p:nvSpPr>
          <p:cNvPr id="3" name="כותרת משנה 2">
            <a:extLst>
              <a:ext uri="{FF2B5EF4-FFF2-40B4-BE49-F238E27FC236}">
                <a16:creationId xmlns:a16="http://schemas.microsoft.com/office/drawing/2014/main" id="{6A1FD394-CAB3-45DB-929E-061D481F12F3}"/>
              </a:ext>
            </a:extLst>
          </p:cNvPr>
          <p:cNvSpPr>
            <a:spLocks noGrp="1"/>
          </p:cNvSpPr>
          <p:nvPr>
            <p:ph type="subTitle" idx="1"/>
          </p:nvPr>
        </p:nvSpPr>
        <p:spPr/>
        <p:txBody>
          <a:bodyPr/>
          <a:lstStyle/>
          <a:p>
            <a:r>
              <a:rPr lang="he-IL" dirty="0"/>
              <a:t>למדנו על מחלקות ואובייקטים</a:t>
            </a:r>
            <a:endParaRPr lang="en-US" dirty="0"/>
          </a:p>
        </p:txBody>
      </p:sp>
      <p:sp>
        <p:nvSpPr>
          <p:cNvPr id="4" name="מציין מיקום טקסט 3">
            <a:extLst>
              <a:ext uri="{FF2B5EF4-FFF2-40B4-BE49-F238E27FC236}">
                <a16:creationId xmlns:a16="http://schemas.microsoft.com/office/drawing/2014/main" id="{E20CEDAE-BB2E-4A13-9446-86B838B25533}"/>
              </a:ext>
            </a:extLst>
          </p:cNvPr>
          <p:cNvSpPr>
            <a:spLocks noGrp="1"/>
          </p:cNvSpPr>
          <p:nvPr>
            <p:ph type="body" idx="2"/>
          </p:nvPr>
        </p:nvSpPr>
        <p:spPr/>
        <p:txBody>
          <a:bodyPr anchor="t"/>
          <a:lstStyle/>
          <a:p>
            <a:r>
              <a:rPr lang="he-IL" dirty="0"/>
              <a:t>למדנו על ספריית </a:t>
            </a:r>
            <a:r>
              <a:rPr lang="en-US" b="1" dirty="0">
                <a:solidFill>
                  <a:schemeClr val="accent1"/>
                </a:solidFill>
              </a:rPr>
              <a:t>STL</a:t>
            </a:r>
            <a:r>
              <a:rPr lang="he-IL" b="1" dirty="0">
                <a:solidFill>
                  <a:schemeClr val="accent1"/>
                </a:solidFill>
              </a:rPr>
              <a:t> </a:t>
            </a:r>
            <a:r>
              <a:rPr lang="he-IL" dirty="0"/>
              <a:t>שמכילה הגדרות של מבני נתונים, פונקציות ואלגוריתמים שימושיים שנבדקו ונמדדו ע"י מפתחים מאוד מוכשרים</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he-IL" dirty="0"/>
              <a:t>היום נלמד משהו חדש לגמרי, על גישת תכנות שיכולה לשפר משמעותית ביצועיים וחווית משתמש בחלק מהתוכנות שנכתוב –</a:t>
            </a:r>
            <a:r>
              <a:rPr lang="en-US" dirty="0"/>
              <a:t> </a:t>
            </a:r>
            <a:r>
              <a:rPr lang="he-IL" b="1" dirty="0">
                <a:solidFill>
                  <a:schemeClr val="accent3"/>
                </a:solidFill>
              </a:rPr>
              <a:t>תכנות מקבילי</a:t>
            </a:r>
            <a:endParaRPr lang="en-IL" b="1" dirty="0">
              <a:solidFill>
                <a:schemeClr val="accent3"/>
              </a:solidFill>
            </a:endParaRPr>
          </a:p>
        </p:txBody>
      </p:sp>
      <p:sp>
        <p:nvSpPr>
          <p:cNvPr id="5" name="כותרת 4">
            <a:extLst>
              <a:ext uri="{FF2B5EF4-FFF2-40B4-BE49-F238E27FC236}">
                <a16:creationId xmlns:a16="http://schemas.microsoft.com/office/drawing/2014/main" id="{7178557B-562D-496A-A34B-D400562D8CDC}"/>
              </a:ext>
            </a:extLst>
          </p:cNvPr>
          <p:cNvSpPr>
            <a:spLocks noGrp="1"/>
          </p:cNvSpPr>
          <p:nvPr>
            <p:ph type="title" idx="3"/>
          </p:nvPr>
        </p:nvSpPr>
        <p:spPr>
          <a:xfrm>
            <a:off x="8357675" y="597366"/>
            <a:ext cx="720000" cy="301800"/>
          </a:xfrm>
        </p:spPr>
        <p:txBody>
          <a:bodyPr/>
          <a:lstStyle/>
          <a:p>
            <a:r>
              <a:rPr lang="he-IL" dirty="0" err="1"/>
              <a:t>רענון</a:t>
            </a:r>
            <a:endParaRPr lang="en-IL" dirty="0"/>
          </a:p>
        </p:txBody>
      </p:sp>
      <p:grpSp>
        <p:nvGrpSpPr>
          <p:cNvPr id="7" name="גרפיקה 288">
            <a:extLst>
              <a:ext uri="{FF2B5EF4-FFF2-40B4-BE49-F238E27FC236}">
                <a16:creationId xmlns:a16="http://schemas.microsoft.com/office/drawing/2014/main" id="{50E145F1-F640-48A1-849A-39D4E4DAD11D}"/>
              </a:ext>
            </a:extLst>
          </p:cNvPr>
          <p:cNvGrpSpPr/>
          <p:nvPr/>
        </p:nvGrpSpPr>
        <p:grpSpPr>
          <a:xfrm>
            <a:off x="8450825" y="97548"/>
            <a:ext cx="557283" cy="569214"/>
            <a:chOff x="5726838" y="2146835"/>
            <a:chExt cx="650434" cy="664359"/>
          </a:xfrm>
        </p:grpSpPr>
        <p:grpSp>
          <p:nvGrpSpPr>
            <p:cNvPr id="8" name="גרפיקה 288">
              <a:extLst>
                <a:ext uri="{FF2B5EF4-FFF2-40B4-BE49-F238E27FC236}">
                  <a16:creationId xmlns:a16="http://schemas.microsoft.com/office/drawing/2014/main" id="{62C92ECE-1C2B-4645-B00A-AA7D1E3F90B1}"/>
                </a:ext>
              </a:extLst>
            </p:cNvPr>
            <p:cNvGrpSpPr/>
            <p:nvPr/>
          </p:nvGrpSpPr>
          <p:grpSpPr>
            <a:xfrm>
              <a:off x="5726838" y="2146835"/>
              <a:ext cx="574065" cy="452281"/>
              <a:chOff x="5726838" y="2146835"/>
              <a:chExt cx="574065" cy="452281"/>
            </a:xfrm>
          </p:grpSpPr>
          <p:sp>
            <p:nvSpPr>
              <p:cNvPr id="12" name="גרפיקה 288">
                <a:extLst>
                  <a:ext uri="{FF2B5EF4-FFF2-40B4-BE49-F238E27FC236}">
                    <a16:creationId xmlns:a16="http://schemas.microsoft.com/office/drawing/2014/main" id="{32F19B4E-350B-49A5-BAEB-123B9E282BDC}"/>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13" name="גרפיקה 288">
                <a:extLst>
                  <a:ext uri="{FF2B5EF4-FFF2-40B4-BE49-F238E27FC236}">
                    <a16:creationId xmlns:a16="http://schemas.microsoft.com/office/drawing/2014/main" id="{61B8C531-B51D-4231-8DA7-BA92BA6E5D48}"/>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9" name="גרפיקה 288">
              <a:extLst>
                <a:ext uri="{FF2B5EF4-FFF2-40B4-BE49-F238E27FC236}">
                  <a16:creationId xmlns:a16="http://schemas.microsoft.com/office/drawing/2014/main" id="{EEC93D04-B6D9-4C63-BF88-0AF1AF504470}"/>
                </a:ext>
              </a:extLst>
            </p:cNvPr>
            <p:cNvGrpSpPr/>
            <p:nvPr/>
          </p:nvGrpSpPr>
          <p:grpSpPr>
            <a:xfrm>
              <a:off x="5801480" y="2358913"/>
              <a:ext cx="575792" cy="452281"/>
              <a:chOff x="5801480" y="2358913"/>
              <a:chExt cx="575792" cy="452281"/>
            </a:xfrm>
          </p:grpSpPr>
          <p:sp>
            <p:nvSpPr>
              <p:cNvPr id="10" name="גרפיקה 288">
                <a:extLst>
                  <a:ext uri="{FF2B5EF4-FFF2-40B4-BE49-F238E27FC236}">
                    <a16:creationId xmlns:a16="http://schemas.microsoft.com/office/drawing/2014/main" id="{6F2EC836-DA8A-432E-B6A3-EFF304DEC826}"/>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11" name="גרפיקה 288">
                <a:extLst>
                  <a:ext uri="{FF2B5EF4-FFF2-40B4-BE49-F238E27FC236}">
                    <a16:creationId xmlns:a16="http://schemas.microsoft.com/office/drawing/2014/main" id="{E0049FBC-6C2D-4C76-869A-7EC26EAAA6E6}"/>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14" name="Group 13">
            <a:extLst>
              <a:ext uri="{FF2B5EF4-FFF2-40B4-BE49-F238E27FC236}">
                <a16:creationId xmlns:a16="http://schemas.microsoft.com/office/drawing/2014/main" id="{1AD586A1-E971-4543-AA89-CEEFFF7F79E7}"/>
              </a:ext>
            </a:extLst>
          </p:cNvPr>
          <p:cNvGrpSpPr/>
          <p:nvPr/>
        </p:nvGrpSpPr>
        <p:grpSpPr>
          <a:xfrm>
            <a:off x="-2372" y="1525588"/>
            <a:ext cx="4215373" cy="1657712"/>
            <a:chOff x="85165" y="972068"/>
            <a:chExt cx="7990965" cy="3547907"/>
          </a:xfrm>
        </p:grpSpPr>
        <p:grpSp>
          <p:nvGrpSpPr>
            <p:cNvPr id="15" name="Group 14">
              <a:extLst>
                <a:ext uri="{FF2B5EF4-FFF2-40B4-BE49-F238E27FC236}">
                  <a16:creationId xmlns:a16="http://schemas.microsoft.com/office/drawing/2014/main" id="{92FDB8A2-9BCF-48FB-AC33-AE88FB5CC815}"/>
                </a:ext>
              </a:extLst>
            </p:cNvPr>
            <p:cNvGrpSpPr/>
            <p:nvPr/>
          </p:nvGrpSpPr>
          <p:grpSpPr>
            <a:xfrm>
              <a:off x="6525259" y="1341400"/>
              <a:ext cx="1550871" cy="3149319"/>
              <a:chOff x="5960869" y="790689"/>
              <a:chExt cx="1550871" cy="3149319"/>
            </a:xfrm>
          </p:grpSpPr>
          <p:sp>
            <p:nvSpPr>
              <p:cNvPr id="43" name="Rectangle 3">
                <a:extLst>
                  <a:ext uri="{FF2B5EF4-FFF2-40B4-BE49-F238E27FC236}">
                    <a16:creationId xmlns:a16="http://schemas.microsoft.com/office/drawing/2014/main" id="{2990538E-A02D-49B0-B0C3-59A099A15E4C}"/>
                  </a:ext>
                </a:extLst>
              </p:cNvPr>
              <p:cNvSpPr>
                <a:spLocks noChangeArrowheads="1"/>
              </p:cNvSpPr>
              <p:nvPr/>
            </p:nvSpPr>
            <p:spPr bwMode="auto">
              <a:xfrm>
                <a:off x="5960869" y="790689"/>
                <a:ext cx="1550871" cy="3149319"/>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algn="ctr"/>
                <a:endParaRPr lang="he-IL"/>
              </a:p>
            </p:txBody>
          </p:sp>
          <p:sp>
            <p:nvSpPr>
              <p:cNvPr id="44" name="Oval 6">
                <a:extLst>
                  <a:ext uri="{FF2B5EF4-FFF2-40B4-BE49-F238E27FC236}">
                    <a16:creationId xmlns:a16="http://schemas.microsoft.com/office/drawing/2014/main" id="{88F1EEBB-EF31-438A-9A48-C48518296925}"/>
                  </a:ext>
                </a:extLst>
              </p:cNvPr>
              <p:cNvSpPr>
                <a:spLocks noChangeArrowheads="1"/>
              </p:cNvSpPr>
              <p:nvPr/>
            </p:nvSpPr>
            <p:spPr bwMode="auto">
              <a:xfrm>
                <a:off x="6414084" y="2681717"/>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45" name="Oval 7">
                <a:extLst>
                  <a:ext uri="{FF2B5EF4-FFF2-40B4-BE49-F238E27FC236}">
                    <a16:creationId xmlns:a16="http://schemas.microsoft.com/office/drawing/2014/main" id="{5D1FC348-EA51-44B4-B472-6CD1A802135E}"/>
                  </a:ext>
                </a:extLst>
              </p:cNvPr>
              <p:cNvSpPr>
                <a:spLocks noChangeArrowheads="1"/>
              </p:cNvSpPr>
              <p:nvPr/>
            </p:nvSpPr>
            <p:spPr bwMode="auto">
              <a:xfrm>
                <a:off x="6692648" y="3380129"/>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46" name="Oval 4">
                <a:extLst>
                  <a:ext uri="{FF2B5EF4-FFF2-40B4-BE49-F238E27FC236}">
                    <a16:creationId xmlns:a16="http://schemas.microsoft.com/office/drawing/2014/main" id="{930472E1-8341-44C4-98CC-7262F3D2CE60}"/>
                  </a:ext>
                </a:extLst>
              </p:cNvPr>
              <p:cNvSpPr>
                <a:spLocks noChangeArrowheads="1"/>
              </p:cNvSpPr>
              <p:nvPr/>
            </p:nvSpPr>
            <p:spPr bwMode="auto">
              <a:xfrm>
                <a:off x="6435957" y="1139155"/>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47" name="Oval 5">
                <a:extLst>
                  <a:ext uri="{FF2B5EF4-FFF2-40B4-BE49-F238E27FC236}">
                    <a16:creationId xmlns:a16="http://schemas.microsoft.com/office/drawing/2014/main" id="{39102590-3E71-4966-8CAC-8016C8306900}"/>
                  </a:ext>
                </a:extLst>
              </p:cNvPr>
              <p:cNvSpPr>
                <a:spLocks noChangeArrowheads="1"/>
              </p:cNvSpPr>
              <p:nvPr/>
            </p:nvSpPr>
            <p:spPr bwMode="auto">
              <a:xfrm>
                <a:off x="6705674" y="1769019"/>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grpSp>
        <p:grpSp>
          <p:nvGrpSpPr>
            <p:cNvPr id="16" name="קבוצה 2">
              <a:extLst>
                <a:ext uri="{FF2B5EF4-FFF2-40B4-BE49-F238E27FC236}">
                  <a16:creationId xmlns:a16="http://schemas.microsoft.com/office/drawing/2014/main" id="{9FF29D87-8D8F-48CC-B8D4-9B6E3C08B59D}"/>
                </a:ext>
              </a:extLst>
            </p:cNvPr>
            <p:cNvGrpSpPr/>
            <p:nvPr/>
          </p:nvGrpSpPr>
          <p:grpSpPr>
            <a:xfrm>
              <a:off x="3856417" y="1592183"/>
              <a:ext cx="1897272" cy="2820851"/>
              <a:chOff x="3797300" y="3031332"/>
              <a:chExt cx="2209800" cy="3215738"/>
            </a:xfrm>
          </p:grpSpPr>
          <p:sp>
            <p:nvSpPr>
              <p:cNvPr id="40" name="Oval 29">
                <a:extLst>
                  <a:ext uri="{FF2B5EF4-FFF2-40B4-BE49-F238E27FC236}">
                    <a16:creationId xmlns:a16="http://schemas.microsoft.com/office/drawing/2014/main" id="{0DBB7A3E-29E8-4B6F-88F5-13855EB09296}"/>
                  </a:ext>
                </a:extLst>
              </p:cNvPr>
              <p:cNvSpPr>
                <a:spLocks noChangeArrowheads="1"/>
              </p:cNvSpPr>
              <p:nvPr/>
            </p:nvSpPr>
            <p:spPr bwMode="auto">
              <a:xfrm>
                <a:off x="3869604" y="4101033"/>
                <a:ext cx="2057400" cy="715962"/>
              </a:xfrm>
              <a:prstGeom prst="ellipse">
                <a:avLst/>
              </a:prstGeom>
              <a:solidFill>
                <a:schemeClr val="accent1"/>
              </a:solidFill>
              <a:ln w="28575">
                <a:solidFill>
                  <a:schemeClr val="accent3"/>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algn="ctr"/>
                <a:r>
                  <a:rPr lang="sv-SE" sz="900" dirty="0"/>
                  <a:t>Algorithm</a:t>
                </a:r>
              </a:p>
              <a:p>
                <a:pPr algn="ctr"/>
                <a:r>
                  <a:rPr lang="sv-SE" sz="600" dirty="0"/>
                  <a:t>(ex: find)</a:t>
                </a:r>
                <a:endParaRPr lang="en-US" sz="800" dirty="0"/>
              </a:p>
            </p:txBody>
          </p:sp>
          <p:sp>
            <p:nvSpPr>
              <p:cNvPr id="41" name="Oval 21">
                <a:extLst>
                  <a:ext uri="{FF2B5EF4-FFF2-40B4-BE49-F238E27FC236}">
                    <a16:creationId xmlns:a16="http://schemas.microsoft.com/office/drawing/2014/main" id="{C38B2732-943B-4C93-A8CE-A1323A5A51DC}"/>
                  </a:ext>
                </a:extLst>
              </p:cNvPr>
              <p:cNvSpPr>
                <a:spLocks noChangeArrowheads="1"/>
              </p:cNvSpPr>
              <p:nvPr/>
            </p:nvSpPr>
            <p:spPr bwMode="auto">
              <a:xfrm>
                <a:off x="3949700" y="5531108"/>
                <a:ext cx="2057400" cy="715962"/>
              </a:xfrm>
              <a:prstGeom prst="ellipse">
                <a:avLst/>
              </a:prstGeom>
              <a:solidFill>
                <a:schemeClr val="accent1"/>
              </a:solidFill>
              <a:ln w="28575">
                <a:solidFill>
                  <a:schemeClr val="accent3"/>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algn="ctr"/>
                <a:r>
                  <a:rPr lang="sv-SE" sz="1050" dirty="0">
                    <a:latin typeface="Arimo" panose="020B0604020202020204" charset="0"/>
                    <a:ea typeface="Arimo" panose="020B0604020202020204" charset="0"/>
                    <a:cs typeface="Arimo" panose="020B0604020202020204" charset="0"/>
                  </a:rPr>
                  <a:t>Algorithm</a:t>
                </a:r>
                <a:endParaRPr lang="en-US" sz="1050" dirty="0">
                  <a:latin typeface="Arimo" panose="020B0604020202020204" charset="0"/>
                  <a:ea typeface="Arimo" panose="020B0604020202020204" charset="0"/>
                  <a:cs typeface="Arimo" panose="020B0604020202020204" charset="0"/>
                </a:endParaRPr>
              </a:p>
            </p:txBody>
          </p:sp>
          <p:sp>
            <p:nvSpPr>
              <p:cNvPr id="42" name="Oval 9">
                <a:extLst>
                  <a:ext uri="{FF2B5EF4-FFF2-40B4-BE49-F238E27FC236}">
                    <a16:creationId xmlns:a16="http://schemas.microsoft.com/office/drawing/2014/main" id="{6E90B97C-D6BE-4B36-B7B2-3BD200989A5B}"/>
                  </a:ext>
                </a:extLst>
              </p:cNvPr>
              <p:cNvSpPr>
                <a:spLocks noChangeArrowheads="1"/>
              </p:cNvSpPr>
              <p:nvPr/>
            </p:nvSpPr>
            <p:spPr bwMode="auto">
              <a:xfrm>
                <a:off x="3797300" y="3031332"/>
                <a:ext cx="2057400" cy="715962"/>
              </a:xfrm>
              <a:prstGeom prst="ellipse">
                <a:avLst/>
              </a:prstGeom>
              <a:solidFill>
                <a:schemeClr val="accent1"/>
              </a:solidFill>
              <a:ln w="28575">
                <a:solidFill>
                  <a:schemeClr val="accent3"/>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algn="ctr"/>
                <a:r>
                  <a:rPr lang="sv-SE" sz="900" dirty="0"/>
                  <a:t>Algorithm</a:t>
                </a:r>
              </a:p>
              <a:p>
                <a:pPr algn="ctr"/>
                <a:r>
                  <a:rPr lang="sv-SE" sz="600" dirty="0"/>
                  <a:t>(ex: sort)</a:t>
                </a:r>
                <a:endParaRPr lang="en-US" sz="900" dirty="0"/>
              </a:p>
            </p:txBody>
          </p:sp>
        </p:grpSp>
        <p:sp>
          <p:nvSpPr>
            <p:cNvPr id="17" name="Text Box 8">
              <a:extLst>
                <a:ext uri="{FF2B5EF4-FFF2-40B4-BE49-F238E27FC236}">
                  <a16:creationId xmlns:a16="http://schemas.microsoft.com/office/drawing/2014/main" id="{19A187D1-CD3C-4754-AA89-91C59A4C10B7}"/>
                </a:ext>
              </a:extLst>
            </p:cNvPr>
            <p:cNvSpPr txBox="1">
              <a:spLocks noChangeArrowheads="1"/>
            </p:cNvSpPr>
            <p:nvPr/>
          </p:nvSpPr>
          <p:spPr bwMode="auto">
            <a:xfrm>
              <a:off x="1476154" y="973258"/>
              <a:ext cx="1197883" cy="46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800" dirty="0">
                  <a:latin typeface="Arimo" panose="020B0604020202020204" charset="0"/>
                  <a:ea typeface="Arimo" panose="020B0604020202020204" charset="0"/>
                  <a:cs typeface="Arimo" panose="020B0604020202020204" charset="0"/>
                </a:rPr>
                <a:t>Container</a:t>
              </a:r>
              <a:endParaRPr lang="en-US" sz="1000" dirty="0">
                <a:latin typeface="Arimo" panose="020B0604020202020204" charset="0"/>
                <a:ea typeface="Arimo" panose="020B0604020202020204" charset="0"/>
                <a:cs typeface="Arimo" panose="020B0604020202020204" charset="0"/>
              </a:endParaRPr>
            </a:p>
          </p:txBody>
        </p:sp>
        <p:sp>
          <p:nvSpPr>
            <p:cNvPr id="18" name="Rectangle 3">
              <a:extLst>
                <a:ext uri="{FF2B5EF4-FFF2-40B4-BE49-F238E27FC236}">
                  <a16:creationId xmlns:a16="http://schemas.microsoft.com/office/drawing/2014/main" id="{94AB78E0-B1F2-4A8E-92F2-0E6C8CBFA4C6}"/>
                </a:ext>
              </a:extLst>
            </p:cNvPr>
            <p:cNvSpPr>
              <a:spLocks noChangeArrowheads="1"/>
            </p:cNvSpPr>
            <p:nvPr/>
          </p:nvSpPr>
          <p:spPr bwMode="auto">
            <a:xfrm>
              <a:off x="1293189" y="1370656"/>
              <a:ext cx="1550871" cy="3149319"/>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algn="ctr"/>
              <a:endParaRPr lang="he-IL"/>
            </a:p>
          </p:txBody>
        </p:sp>
        <p:sp>
          <p:nvSpPr>
            <p:cNvPr id="19" name="Oval 4">
              <a:extLst>
                <a:ext uri="{FF2B5EF4-FFF2-40B4-BE49-F238E27FC236}">
                  <a16:creationId xmlns:a16="http://schemas.microsoft.com/office/drawing/2014/main" id="{D888E595-3C23-45B7-B6B1-7FE8F2CA21B2}"/>
                </a:ext>
              </a:extLst>
            </p:cNvPr>
            <p:cNvSpPr>
              <a:spLocks noChangeArrowheads="1"/>
            </p:cNvSpPr>
            <p:nvPr/>
          </p:nvSpPr>
          <p:spPr bwMode="auto">
            <a:xfrm>
              <a:off x="1755251" y="1720580"/>
              <a:ext cx="606862" cy="329512"/>
            </a:xfrm>
            <a:prstGeom prst="ellipse">
              <a:avLst/>
            </a:prstGeom>
            <a:solidFill>
              <a:srgbClr val="0077E7"/>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0" name="Oval 5">
              <a:extLst>
                <a:ext uri="{FF2B5EF4-FFF2-40B4-BE49-F238E27FC236}">
                  <a16:creationId xmlns:a16="http://schemas.microsoft.com/office/drawing/2014/main" id="{80D4BFB8-387C-4212-B79D-BE85D59AA435}"/>
                </a:ext>
              </a:extLst>
            </p:cNvPr>
            <p:cNvSpPr>
              <a:spLocks noChangeArrowheads="1"/>
            </p:cNvSpPr>
            <p:nvPr/>
          </p:nvSpPr>
          <p:spPr bwMode="auto">
            <a:xfrm>
              <a:off x="2024968" y="2350444"/>
              <a:ext cx="606862" cy="329512"/>
            </a:xfrm>
            <a:prstGeom prst="ellipse">
              <a:avLst/>
            </a:prstGeom>
            <a:solidFill>
              <a:srgbClr val="0077E7"/>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1" name="Oval 6">
              <a:extLst>
                <a:ext uri="{FF2B5EF4-FFF2-40B4-BE49-F238E27FC236}">
                  <a16:creationId xmlns:a16="http://schemas.microsoft.com/office/drawing/2014/main" id="{DA467CBB-3B1A-489E-BDA0-104DD42D7727}"/>
                </a:ext>
              </a:extLst>
            </p:cNvPr>
            <p:cNvSpPr>
              <a:spLocks noChangeArrowheads="1"/>
            </p:cNvSpPr>
            <p:nvPr/>
          </p:nvSpPr>
          <p:spPr bwMode="auto">
            <a:xfrm>
              <a:off x="1746404" y="3261684"/>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2" name="Oval 7">
              <a:extLst>
                <a:ext uri="{FF2B5EF4-FFF2-40B4-BE49-F238E27FC236}">
                  <a16:creationId xmlns:a16="http://schemas.microsoft.com/office/drawing/2014/main" id="{4A786A01-E25E-4692-BFA5-A328C387DFA9}"/>
                </a:ext>
              </a:extLst>
            </p:cNvPr>
            <p:cNvSpPr>
              <a:spLocks noChangeArrowheads="1"/>
            </p:cNvSpPr>
            <p:nvPr/>
          </p:nvSpPr>
          <p:spPr bwMode="auto">
            <a:xfrm>
              <a:off x="2024968" y="3960096"/>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3" name="Line 23">
              <a:extLst>
                <a:ext uri="{FF2B5EF4-FFF2-40B4-BE49-F238E27FC236}">
                  <a16:creationId xmlns:a16="http://schemas.microsoft.com/office/drawing/2014/main" id="{8022371C-3C42-49E8-B8A1-01D2F14F054B}"/>
                </a:ext>
              </a:extLst>
            </p:cNvPr>
            <p:cNvSpPr>
              <a:spLocks noChangeShapeType="1"/>
            </p:cNvSpPr>
            <p:nvPr/>
          </p:nvSpPr>
          <p:spPr bwMode="auto">
            <a:xfrm flipV="1">
              <a:off x="1236135" y="2525796"/>
              <a:ext cx="654250" cy="39367"/>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4" name="Line 24">
              <a:extLst>
                <a:ext uri="{FF2B5EF4-FFF2-40B4-BE49-F238E27FC236}">
                  <a16:creationId xmlns:a16="http://schemas.microsoft.com/office/drawing/2014/main" id="{6646A920-001B-4A6B-B89C-C2F76E9A9C28}"/>
                </a:ext>
              </a:extLst>
            </p:cNvPr>
            <p:cNvSpPr>
              <a:spLocks noChangeShapeType="1"/>
            </p:cNvSpPr>
            <p:nvPr/>
          </p:nvSpPr>
          <p:spPr bwMode="auto">
            <a:xfrm>
              <a:off x="1253764" y="2576433"/>
              <a:ext cx="542042" cy="650081"/>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5" name="Line 25">
              <a:extLst>
                <a:ext uri="{FF2B5EF4-FFF2-40B4-BE49-F238E27FC236}">
                  <a16:creationId xmlns:a16="http://schemas.microsoft.com/office/drawing/2014/main" id="{D4E905A2-1B6A-4770-972A-43D397C0404C}"/>
                </a:ext>
              </a:extLst>
            </p:cNvPr>
            <p:cNvSpPr>
              <a:spLocks noChangeShapeType="1"/>
            </p:cNvSpPr>
            <p:nvPr/>
          </p:nvSpPr>
          <p:spPr bwMode="auto">
            <a:xfrm flipV="1">
              <a:off x="1236133" y="2079251"/>
              <a:ext cx="559673" cy="468023"/>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6" name="Text Box 22">
              <a:extLst>
                <a:ext uri="{FF2B5EF4-FFF2-40B4-BE49-F238E27FC236}">
                  <a16:creationId xmlns:a16="http://schemas.microsoft.com/office/drawing/2014/main" id="{2CAC80EB-1C39-4B88-A2FD-D0FB09218255}"/>
                </a:ext>
              </a:extLst>
            </p:cNvPr>
            <p:cNvSpPr txBox="1">
              <a:spLocks noChangeArrowheads="1"/>
            </p:cNvSpPr>
            <p:nvPr/>
          </p:nvSpPr>
          <p:spPr bwMode="auto">
            <a:xfrm>
              <a:off x="85165" y="2303787"/>
              <a:ext cx="1170534" cy="52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1000" dirty="0">
                  <a:latin typeface="Arimo" panose="020B0604020202020204" charset="0"/>
                  <a:ea typeface="Arimo" panose="020B0604020202020204" charset="0"/>
                  <a:cs typeface="Arimo" panose="020B0604020202020204" charset="0"/>
                </a:rPr>
                <a:t>Objects</a:t>
              </a:r>
              <a:endParaRPr lang="en-US" sz="1000" dirty="0">
                <a:latin typeface="Arimo" panose="020B0604020202020204" charset="0"/>
                <a:ea typeface="Arimo" panose="020B0604020202020204" charset="0"/>
                <a:cs typeface="Arimo" panose="020B0604020202020204" charset="0"/>
              </a:endParaRPr>
            </a:p>
          </p:txBody>
        </p:sp>
        <p:sp>
          <p:nvSpPr>
            <p:cNvPr id="27" name="Oval 4">
              <a:extLst>
                <a:ext uri="{FF2B5EF4-FFF2-40B4-BE49-F238E27FC236}">
                  <a16:creationId xmlns:a16="http://schemas.microsoft.com/office/drawing/2014/main" id="{3D6A1EE4-36B2-48EC-90A5-28E8DCC2628C}"/>
                </a:ext>
              </a:extLst>
            </p:cNvPr>
            <p:cNvSpPr>
              <a:spLocks noChangeArrowheads="1"/>
            </p:cNvSpPr>
            <p:nvPr/>
          </p:nvSpPr>
          <p:spPr bwMode="auto">
            <a:xfrm>
              <a:off x="1768277" y="1719122"/>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28" name="Oval 5">
              <a:extLst>
                <a:ext uri="{FF2B5EF4-FFF2-40B4-BE49-F238E27FC236}">
                  <a16:creationId xmlns:a16="http://schemas.microsoft.com/office/drawing/2014/main" id="{919725AA-DFB8-4451-9AF6-6ABB7423EA44}"/>
                </a:ext>
              </a:extLst>
            </p:cNvPr>
            <p:cNvSpPr>
              <a:spLocks noChangeArrowheads="1"/>
            </p:cNvSpPr>
            <p:nvPr/>
          </p:nvSpPr>
          <p:spPr bwMode="auto">
            <a:xfrm>
              <a:off x="2037994" y="2348986"/>
              <a:ext cx="606862" cy="329512"/>
            </a:xfrm>
            <a:prstGeom prst="ellipse">
              <a:avLst/>
            </a:prstGeom>
            <a:solidFill>
              <a:schemeClr val="bg2"/>
            </a:solidFill>
            <a:ln w="38100">
              <a:solidFill>
                <a:schemeClr val="accent2"/>
              </a:solidFill>
              <a:miter lim="800000"/>
              <a:headEnd/>
              <a:tailEnd/>
            </a:ln>
          </p:spPr>
          <p:txBody>
            <a:bodyPr wrap="none" anchor="ct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grpSp>
          <p:nvGrpSpPr>
            <p:cNvPr id="29" name="קבוצה 3">
              <a:extLst>
                <a:ext uri="{FF2B5EF4-FFF2-40B4-BE49-F238E27FC236}">
                  <a16:creationId xmlns:a16="http://schemas.microsoft.com/office/drawing/2014/main" id="{4CA57BB7-3F97-41FB-988C-EB1EC3033377}"/>
                </a:ext>
              </a:extLst>
            </p:cNvPr>
            <p:cNvGrpSpPr/>
            <p:nvPr/>
          </p:nvGrpSpPr>
          <p:grpSpPr>
            <a:xfrm>
              <a:off x="2429466" y="1542399"/>
              <a:ext cx="4729098" cy="2333818"/>
              <a:chOff x="1714034" y="2534667"/>
              <a:chExt cx="4729098" cy="2333818"/>
            </a:xfrm>
          </p:grpSpPr>
          <p:sp>
            <p:nvSpPr>
              <p:cNvPr id="31" name="Freeform 20">
                <a:extLst>
                  <a:ext uri="{FF2B5EF4-FFF2-40B4-BE49-F238E27FC236}">
                    <a16:creationId xmlns:a16="http://schemas.microsoft.com/office/drawing/2014/main" id="{532F4E27-ED53-469E-A342-B088C4BF41AE}"/>
                  </a:ext>
                </a:extLst>
              </p:cNvPr>
              <p:cNvSpPr>
                <a:spLocks/>
              </p:cNvSpPr>
              <p:nvPr/>
            </p:nvSpPr>
            <p:spPr bwMode="auto">
              <a:xfrm flipH="1">
                <a:off x="4774071" y="3063053"/>
                <a:ext cx="1669061" cy="400642"/>
              </a:xfrm>
              <a:custGeom>
                <a:avLst/>
                <a:gdLst>
                  <a:gd name="T0" fmla="*/ 1752600 w 720"/>
                  <a:gd name="T1" fmla="*/ 0 h 240"/>
                  <a:gd name="T2" fmla="*/ 1752600 w 720"/>
                  <a:gd name="T3" fmla="*/ 501650 h 240"/>
                  <a:gd name="T4" fmla="*/ 0 w 720"/>
                  <a:gd name="T5" fmla="*/ 50165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720" y="0"/>
                    </a:moveTo>
                    <a:lnTo>
                      <a:pt x="720" y="240"/>
                    </a:lnTo>
                    <a:lnTo>
                      <a:pt x="0" y="240"/>
                    </a:lnTo>
                  </a:path>
                </a:pathLst>
              </a:custGeom>
              <a:noFill/>
              <a:ln w="1905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dirty="0"/>
              </a:p>
            </p:txBody>
          </p:sp>
          <p:sp>
            <p:nvSpPr>
              <p:cNvPr id="32" name="Freeform 26">
                <a:extLst>
                  <a:ext uri="{FF2B5EF4-FFF2-40B4-BE49-F238E27FC236}">
                    <a16:creationId xmlns:a16="http://schemas.microsoft.com/office/drawing/2014/main" id="{CA4865D7-AF8E-4B5F-85C6-BE94CD5152D1}"/>
                  </a:ext>
                </a:extLst>
              </p:cNvPr>
              <p:cNvSpPr>
                <a:spLocks/>
              </p:cNvSpPr>
              <p:nvPr/>
            </p:nvSpPr>
            <p:spPr bwMode="auto">
              <a:xfrm flipV="1">
                <a:off x="1714034" y="4499582"/>
                <a:ext cx="1766426" cy="368903"/>
              </a:xfrm>
              <a:custGeom>
                <a:avLst/>
                <a:gdLst>
                  <a:gd name="T0" fmla="*/ 1752600 w 720"/>
                  <a:gd name="T1" fmla="*/ 0 h 240"/>
                  <a:gd name="T2" fmla="*/ 1752600 w 720"/>
                  <a:gd name="T3" fmla="*/ 501650 h 240"/>
                  <a:gd name="T4" fmla="*/ 0 w 720"/>
                  <a:gd name="T5" fmla="*/ 50165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720" y="0"/>
                    </a:moveTo>
                    <a:lnTo>
                      <a:pt x="720" y="240"/>
                    </a:lnTo>
                    <a:lnTo>
                      <a:pt x="0" y="240"/>
                    </a:lnTo>
                  </a:path>
                </a:pathLst>
              </a:custGeom>
              <a:noFill/>
              <a:ln w="1905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33" name="Line 10">
                <a:extLst>
                  <a:ext uri="{FF2B5EF4-FFF2-40B4-BE49-F238E27FC236}">
                    <a16:creationId xmlns:a16="http://schemas.microsoft.com/office/drawing/2014/main" id="{C9E36F03-EC64-40CB-8B59-048E790EE416}"/>
                  </a:ext>
                </a:extLst>
              </p:cNvPr>
              <p:cNvSpPr>
                <a:spLocks noChangeShapeType="1"/>
              </p:cNvSpPr>
              <p:nvPr/>
            </p:nvSpPr>
            <p:spPr bwMode="auto">
              <a:xfrm flipH="1">
                <a:off x="1845585" y="2876146"/>
                <a:ext cx="1295400" cy="1587"/>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a:p>
            </p:txBody>
          </p:sp>
          <p:sp>
            <p:nvSpPr>
              <p:cNvPr id="34" name="Freeform 11">
                <a:extLst>
                  <a:ext uri="{FF2B5EF4-FFF2-40B4-BE49-F238E27FC236}">
                    <a16:creationId xmlns:a16="http://schemas.microsoft.com/office/drawing/2014/main" id="{7B86B912-2C0E-4F79-B3BD-700AE81A97E0}"/>
                  </a:ext>
                </a:extLst>
              </p:cNvPr>
              <p:cNvSpPr>
                <a:spLocks/>
              </p:cNvSpPr>
              <p:nvPr/>
            </p:nvSpPr>
            <p:spPr bwMode="auto">
              <a:xfrm>
                <a:off x="2004032" y="3053531"/>
                <a:ext cx="1243000" cy="450658"/>
              </a:xfrm>
              <a:custGeom>
                <a:avLst/>
                <a:gdLst>
                  <a:gd name="T0" fmla="*/ 1143000 w 720"/>
                  <a:gd name="T1" fmla="*/ 0 h 240"/>
                  <a:gd name="T2" fmla="*/ 1143000 w 720"/>
                  <a:gd name="T3" fmla="*/ 430213 h 240"/>
                  <a:gd name="T4" fmla="*/ 0 w 720"/>
                  <a:gd name="T5" fmla="*/ 430213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720" y="0"/>
                    </a:moveTo>
                    <a:lnTo>
                      <a:pt x="720" y="240"/>
                    </a:lnTo>
                    <a:lnTo>
                      <a:pt x="0" y="240"/>
                    </a:lnTo>
                  </a:path>
                </a:pathLst>
              </a:custGeom>
              <a:noFill/>
              <a:ln w="1905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dirty="0"/>
              </a:p>
            </p:txBody>
          </p:sp>
          <p:sp>
            <p:nvSpPr>
              <p:cNvPr id="35" name="Text Box 12">
                <a:extLst>
                  <a:ext uri="{FF2B5EF4-FFF2-40B4-BE49-F238E27FC236}">
                    <a16:creationId xmlns:a16="http://schemas.microsoft.com/office/drawing/2014/main" id="{D22D6B04-9E15-4B29-A3E0-E3B8A75DD54C}"/>
                  </a:ext>
                </a:extLst>
              </p:cNvPr>
              <p:cNvSpPr txBox="1">
                <a:spLocks noChangeArrowheads="1"/>
              </p:cNvSpPr>
              <p:nvPr/>
            </p:nvSpPr>
            <p:spPr bwMode="auto">
              <a:xfrm>
                <a:off x="2198206" y="2534667"/>
                <a:ext cx="811958" cy="39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600" dirty="0">
                    <a:latin typeface="Arimo" panose="020B0604020202020204" charset="0"/>
                    <a:ea typeface="Arimo" panose="020B0604020202020204" charset="0"/>
                    <a:cs typeface="Arimo" panose="020B0604020202020204" charset="0"/>
                  </a:rPr>
                  <a:t>Iterator</a:t>
                </a:r>
                <a:endParaRPr lang="en-US" sz="600" dirty="0">
                  <a:latin typeface="Arimo" panose="020B0604020202020204" charset="0"/>
                  <a:ea typeface="Arimo" panose="020B0604020202020204" charset="0"/>
                  <a:cs typeface="Arimo" panose="020B0604020202020204" charset="0"/>
                </a:endParaRPr>
              </a:p>
            </p:txBody>
          </p:sp>
          <p:sp>
            <p:nvSpPr>
              <p:cNvPr id="36" name="Text Box 19">
                <a:extLst>
                  <a:ext uri="{FF2B5EF4-FFF2-40B4-BE49-F238E27FC236}">
                    <a16:creationId xmlns:a16="http://schemas.microsoft.com/office/drawing/2014/main" id="{247DF5CE-5365-4872-96D4-CE6EC2DEB4D1}"/>
                  </a:ext>
                </a:extLst>
              </p:cNvPr>
              <p:cNvSpPr txBox="1">
                <a:spLocks noChangeArrowheads="1"/>
              </p:cNvSpPr>
              <p:nvPr/>
            </p:nvSpPr>
            <p:spPr bwMode="auto">
              <a:xfrm>
                <a:off x="4796342" y="4065909"/>
                <a:ext cx="811958" cy="39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600" dirty="0">
                    <a:latin typeface="Arimo" panose="020B0604020202020204" charset="0"/>
                    <a:ea typeface="Arimo" panose="020B0604020202020204" charset="0"/>
                    <a:cs typeface="Arimo" panose="020B0604020202020204" charset="0"/>
                  </a:rPr>
                  <a:t>Iterator</a:t>
                </a:r>
                <a:endParaRPr lang="en-US" sz="1600" dirty="0">
                  <a:latin typeface="Arimo" panose="020B0604020202020204" charset="0"/>
                  <a:ea typeface="Arimo" panose="020B0604020202020204" charset="0"/>
                  <a:cs typeface="Arimo" panose="020B0604020202020204" charset="0"/>
                </a:endParaRPr>
              </a:p>
            </p:txBody>
          </p:sp>
          <p:sp>
            <p:nvSpPr>
              <p:cNvPr id="37" name="Text Box 27">
                <a:extLst>
                  <a:ext uri="{FF2B5EF4-FFF2-40B4-BE49-F238E27FC236}">
                    <a16:creationId xmlns:a16="http://schemas.microsoft.com/office/drawing/2014/main" id="{E9150A4D-0B19-4AB5-AD6D-926E3294A549}"/>
                  </a:ext>
                </a:extLst>
              </p:cNvPr>
              <p:cNvSpPr txBox="1">
                <a:spLocks noChangeArrowheads="1"/>
              </p:cNvSpPr>
              <p:nvPr/>
            </p:nvSpPr>
            <p:spPr bwMode="auto">
              <a:xfrm>
                <a:off x="2104033" y="4161027"/>
                <a:ext cx="811958" cy="39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600" dirty="0">
                    <a:latin typeface="Arimo" panose="020B0604020202020204" charset="0"/>
                    <a:ea typeface="Arimo" panose="020B0604020202020204" charset="0"/>
                    <a:cs typeface="Arimo" panose="020B0604020202020204" charset="0"/>
                  </a:rPr>
                  <a:t>Iterator</a:t>
                </a:r>
                <a:endParaRPr lang="en-US" sz="600" dirty="0">
                  <a:latin typeface="Arimo" panose="020B0604020202020204" charset="0"/>
                  <a:ea typeface="Arimo" panose="020B0604020202020204" charset="0"/>
                  <a:cs typeface="Arimo" panose="020B0604020202020204" charset="0"/>
                </a:endParaRPr>
              </a:p>
            </p:txBody>
          </p:sp>
          <p:sp>
            <p:nvSpPr>
              <p:cNvPr id="38" name="Text Box 28">
                <a:extLst>
                  <a:ext uri="{FF2B5EF4-FFF2-40B4-BE49-F238E27FC236}">
                    <a16:creationId xmlns:a16="http://schemas.microsoft.com/office/drawing/2014/main" id="{BD1879D9-B4B6-4C49-A6BA-2CE0DB78B76C}"/>
                  </a:ext>
                </a:extLst>
              </p:cNvPr>
              <p:cNvSpPr txBox="1">
                <a:spLocks noChangeArrowheads="1"/>
              </p:cNvSpPr>
              <p:nvPr/>
            </p:nvSpPr>
            <p:spPr bwMode="auto">
              <a:xfrm>
                <a:off x="4784883" y="3134385"/>
                <a:ext cx="1216019" cy="39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600" dirty="0">
                    <a:latin typeface="Arimo" panose="020B0604020202020204" charset="0"/>
                    <a:ea typeface="Arimo" panose="020B0604020202020204" charset="0"/>
                    <a:cs typeface="Arimo" panose="020B0604020202020204" charset="0"/>
                  </a:rPr>
                  <a:t>Iterator</a:t>
                </a:r>
                <a:endParaRPr lang="en-US" sz="1600" dirty="0">
                  <a:latin typeface="Arimo" panose="020B0604020202020204" charset="0"/>
                  <a:ea typeface="Arimo" panose="020B0604020202020204" charset="0"/>
                  <a:cs typeface="Arimo" panose="020B0604020202020204" charset="0"/>
                </a:endParaRPr>
              </a:p>
            </p:txBody>
          </p:sp>
          <p:sp>
            <p:nvSpPr>
              <p:cNvPr id="39" name="Freeform 30">
                <a:extLst>
                  <a:ext uri="{FF2B5EF4-FFF2-40B4-BE49-F238E27FC236}">
                    <a16:creationId xmlns:a16="http://schemas.microsoft.com/office/drawing/2014/main" id="{0D107A32-044D-42AE-A651-2B23DAE60C4A}"/>
                  </a:ext>
                </a:extLst>
              </p:cNvPr>
              <p:cNvSpPr>
                <a:spLocks/>
              </p:cNvSpPr>
              <p:nvPr/>
            </p:nvSpPr>
            <p:spPr bwMode="auto">
              <a:xfrm flipH="1">
                <a:off x="4522526" y="4110897"/>
                <a:ext cx="1695542" cy="276503"/>
              </a:xfrm>
              <a:custGeom>
                <a:avLst/>
                <a:gdLst>
                  <a:gd name="T0" fmla="*/ 1143000 w 720"/>
                  <a:gd name="T1" fmla="*/ 0 h 240"/>
                  <a:gd name="T2" fmla="*/ 1143000 w 720"/>
                  <a:gd name="T3" fmla="*/ 214313 h 240"/>
                  <a:gd name="T4" fmla="*/ 0 w 720"/>
                  <a:gd name="T5" fmla="*/ 214313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720" y="0"/>
                    </a:moveTo>
                    <a:lnTo>
                      <a:pt x="720" y="240"/>
                    </a:lnTo>
                    <a:lnTo>
                      <a:pt x="0" y="240"/>
                    </a:lnTo>
                  </a:path>
                </a:pathLst>
              </a:custGeom>
              <a:noFill/>
              <a:ln w="19050" cap="flat" cmpd="sng">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endParaRPr lang="he-IL" sz="1800"/>
              </a:p>
            </p:txBody>
          </p:sp>
        </p:grpSp>
        <p:sp>
          <p:nvSpPr>
            <p:cNvPr id="30" name="Text Box 8">
              <a:extLst>
                <a:ext uri="{FF2B5EF4-FFF2-40B4-BE49-F238E27FC236}">
                  <a16:creationId xmlns:a16="http://schemas.microsoft.com/office/drawing/2014/main" id="{C29C70D5-326B-4B98-8981-4BBB54FA5D4F}"/>
                </a:ext>
              </a:extLst>
            </p:cNvPr>
            <p:cNvSpPr txBox="1">
              <a:spLocks noChangeArrowheads="1"/>
            </p:cNvSpPr>
            <p:nvPr/>
          </p:nvSpPr>
          <p:spPr bwMode="auto">
            <a:xfrm>
              <a:off x="6708224" y="972068"/>
              <a:ext cx="1197883" cy="46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r" defTabSz="914400" rtl="1" eaLnBrk="1" latinLnBrk="0" hangingPunct="1">
                <a:defRPr sz="2400" kern="1200">
                  <a:solidFill>
                    <a:schemeClr val="tx1"/>
                  </a:solidFill>
                  <a:latin typeface="Tahoma" pitchFamily="34" charset="0"/>
                  <a:ea typeface="+mn-ea"/>
                  <a:cs typeface="+mn-cs"/>
                </a:defRPr>
              </a:lvl6pPr>
              <a:lvl7pPr marL="2743200" algn="r" defTabSz="914400" rtl="1" eaLnBrk="1" latinLnBrk="0" hangingPunct="1">
                <a:defRPr sz="2400" kern="1200">
                  <a:solidFill>
                    <a:schemeClr val="tx1"/>
                  </a:solidFill>
                  <a:latin typeface="Tahoma" pitchFamily="34" charset="0"/>
                  <a:ea typeface="+mn-ea"/>
                  <a:cs typeface="+mn-cs"/>
                </a:defRPr>
              </a:lvl7pPr>
              <a:lvl8pPr marL="3200400" algn="r" defTabSz="914400" rtl="1" eaLnBrk="1" latinLnBrk="0" hangingPunct="1">
                <a:defRPr sz="2400" kern="1200">
                  <a:solidFill>
                    <a:schemeClr val="tx1"/>
                  </a:solidFill>
                  <a:latin typeface="Tahoma" pitchFamily="34" charset="0"/>
                  <a:ea typeface="+mn-ea"/>
                  <a:cs typeface="+mn-cs"/>
                </a:defRPr>
              </a:lvl8pPr>
              <a:lvl9pPr marL="3657600" algn="r" defTabSz="914400" rtl="1" eaLnBrk="1" latinLnBrk="0" hangingPunct="1">
                <a:defRPr sz="2400" kern="1200">
                  <a:solidFill>
                    <a:schemeClr val="tx1"/>
                  </a:solidFill>
                  <a:latin typeface="Tahoma" pitchFamily="34" charset="0"/>
                  <a:ea typeface="+mn-ea"/>
                  <a:cs typeface="+mn-cs"/>
                </a:defRPr>
              </a:lvl9pPr>
            </a:lstStyle>
            <a:p>
              <a:pPr eaLnBrk="1" hangingPunct="1"/>
              <a:r>
                <a:rPr lang="sv-SE" sz="800" dirty="0">
                  <a:latin typeface="Arimo" panose="020B0604020202020204" charset="0"/>
                  <a:ea typeface="Arimo" panose="020B0604020202020204" charset="0"/>
                  <a:cs typeface="Arimo" panose="020B0604020202020204" charset="0"/>
                </a:rPr>
                <a:t>Container</a:t>
              </a:r>
              <a:endParaRPr lang="en-US" dirty="0">
                <a:latin typeface="Arimo" panose="020B0604020202020204" charset="0"/>
                <a:ea typeface="Arimo" panose="020B0604020202020204" charset="0"/>
                <a:cs typeface="Arimo" panose="020B0604020202020204" charset="0"/>
              </a:endParaRPr>
            </a:p>
          </p:txBody>
        </p:sp>
      </p:grpSp>
    </p:spTree>
    <p:extLst>
      <p:ext uri="{BB962C8B-B14F-4D97-AF65-F5344CB8AC3E}">
        <p14:creationId xmlns:p14="http://schemas.microsoft.com/office/powerpoint/2010/main" val="26098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en-US" dirty="0"/>
              <a:t>Threads</a:t>
            </a:r>
            <a:endParaRPr lang="he-IL" dirty="0"/>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a:t>
            </a:r>
            <a:r>
              <a:rPr lang="en-US" dirty="0"/>
              <a:t>11</a:t>
            </a:r>
            <a:endParaRPr lang="he-IL" dirty="0"/>
          </a:p>
        </p:txBody>
      </p:sp>
      <p:sp>
        <p:nvSpPr>
          <p:cNvPr id="251" name="Google Shape;251;p20"/>
          <p:cNvSpPr txBox="1">
            <a:spLocks noGrp="1"/>
          </p:cNvSpPr>
          <p:nvPr>
            <p:ph type="subTitle" idx="4294967295"/>
          </p:nvPr>
        </p:nvSpPr>
        <p:spPr>
          <a:xfrm>
            <a:off x="4387404"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err="1">
                <a:solidFill>
                  <a:schemeClr val="accent1"/>
                </a:solidFill>
              </a:rPr>
              <a:t>ת'רדים</a:t>
            </a:r>
            <a:endParaRPr sz="1400" dirty="0">
              <a:solidFill>
                <a:schemeClr val="accent1"/>
              </a:solidFill>
            </a:endParaRPr>
          </a:p>
        </p:txBody>
      </p:sp>
      <p:cxnSp>
        <p:nvCxnSpPr>
          <p:cNvPr id="243" name="Google Shape;243;p20"/>
          <p:cNvCxnSpPr>
            <a:cxnSpLocks/>
            <a:stCxn id="247" idx="2"/>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6" name="Google Shape;246;p20"/>
          <p:cNvSpPr/>
          <p:nvPr/>
        </p:nvSpPr>
        <p:spPr>
          <a:xfrm>
            <a:off x="2801874"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351838"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dirty="0">
                <a:solidFill>
                  <a:schemeClr val="accent1"/>
                </a:solidFill>
              </a:rPr>
              <a:t>MT</a:t>
            </a:r>
            <a:r>
              <a:rPr lang="he-IL" sz="1400" dirty="0">
                <a:solidFill>
                  <a:schemeClr val="accent1"/>
                </a:solidFill>
              </a:rPr>
              <a:t> בשפת </a:t>
            </a:r>
            <a:r>
              <a:rPr lang="en-US" sz="1400" dirty="0">
                <a:solidFill>
                  <a:schemeClr val="accent1"/>
                </a:solidFill>
              </a:rPr>
              <a:t>C++</a:t>
            </a:r>
            <a:endParaRPr lang="he-IL" sz="1400" dirty="0">
              <a:solidFill>
                <a:schemeClr val="accent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6837017" y="40661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47" idx="6"/>
          </p:cNvCxnSpPr>
          <p:nvPr/>
        </p:nvCxnSpPr>
        <p:spPr>
          <a:xfrm flipH="1">
            <a:off x="8491664" y="4102153"/>
            <a:ext cx="652336" cy="5400"/>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4843529" y="4071067"/>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 name="Picture 2">
            <a:extLst>
              <a:ext uri="{FF2B5EF4-FFF2-40B4-BE49-F238E27FC236}">
                <a16:creationId xmlns:a16="http://schemas.microsoft.com/office/drawing/2014/main" id="{333C63AF-01AB-41CD-8D2E-C0527B609C7B}"/>
              </a:ext>
            </a:extLst>
          </p:cNvPr>
          <p:cNvPicPr>
            <a:picLocks noChangeAspect="1" noChangeArrowheads="1"/>
          </p:cNvPicPr>
          <p:nvPr/>
        </p:nvPicPr>
        <p:blipFill>
          <a:blip r:embed="rId3"/>
          <a:srcRect l="3298" r="3298"/>
          <a:stretch/>
        </p:blipFill>
        <p:spPr bwMode="auto">
          <a:xfrm rot="21199527">
            <a:off x="1059382" y="766684"/>
            <a:ext cx="3412184" cy="19193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8" name="Google Shape;251;p20">
            <a:extLst>
              <a:ext uri="{FF2B5EF4-FFF2-40B4-BE49-F238E27FC236}">
                <a16:creationId xmlns:a16="http://schemas.microsoft.com/office/drawing/2014/main" id="{37750375-11CD-4620-9FAA-E3C8E184BAA2}"/>
              </a:ext>
            </a:extLst>
          </p:cNvPr>
          <p:cNvSpPr txBox="1">
            <a:spLocks/>
          </p:cNvSpPr>
          <p:nvPr/>
        </p:nvSpPr>
        <p:spPr>
          <a:xfrm>
            <a:off x="638089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תהליכים</a:t>
            </a:r>
            <a:endParaRPr lang="en-US" sz="1400"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612701" y="1215826"/>
            <a:ext cx="5065333" cy="3683000"/>
          </a:xfrm>
        </p:spPr>
        <p:txBody>
          <a:bodyPr/>
          <a:lstStyle/>
          <a:p>
            <a:r>
              <a:rPr lang="he-IL" sz="1600" b="1" dirty="0">
                <a:solidFill>
                  <a:schemeClr val="accent1"/>
                </a:solidFill>
              </a:rPr>
              <a:t>מקביליות</a:t>
            </a:r>
            <a:r>
              <a:rPr lang="he-IL" sz="1600" dirty="0"/>
              <a:t> – שתי פעולות שמתרחשות במקביל</a:t>
            </a:r>
            <a:br>
              <a:rPr lang="he-IL" sz="1600" dirty="0"/>
            </a:br>
            <a:endParaRPr lang="he-IL" sz="1600" dirty="0"/>
          </a:p>
          <a:p>
            <a:r>
              <a:rPr lang="he-IL" sz="1600" b="1" dirty="0">
                <a:solidFill>
                  <a:schemeClr val="accent2">
                    <a:lumMod val="75000"/>
                  </a:schemeClr>
                </a:solidFill>
              </a:rPr>
              <a:t>דוגמאות</a:t>
            </a:r>
          </a:p>
          <a:p>
            <a:pPr lvl="1" algn="r"/>
            <a:r>
              <a:rPr lang="he-IL" sz="1200" dirty="0"/>
              <a:t> </a:t>
            </a:r>
            <a:r>
              <a:rPr lang="he-IL" sz="1200" dirty="0" err="1"/>
              <a:t>מחיי</a:t>
            </a:r>
            <a:r>
              <a:rPr lang="he-IL" sz="1200" dirty="0"/>
              <a:t> היום-יום?</a:t>
            </a:r>
          </a:p>
          <a:p>
            <a:pPr lvl="1" algn="r"/>
            <a:r>
              <a:rPr lang="he-IL" sz="1200" dirty="0"/>
              <a:t>מעולם המחשבים?</a:t>
            </a:r>
          </a:p>
          <a:p>
            <a:pPr marL="133350" indent="0">
              <a:buNone/>
            </a:pPr>
            <a:br>
              <a:rPr lang="he-IL" sz="1400" dirty="0"/>
            </a:br>
            <a:endParaRPr lang="he-IL" sz="1400"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מקביליות</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 name="Picture 2" descr="תוצאת תמונה עבור ‪multitasking funny image‬‏">
            <a:extLst>
              <a:ext uri="{FF2B5EF4-FFF2-40B4-BE49-F238E27FC236}">
                <a16:creationId xmlns:a16="http://schemas.microsoft.com/office/drawing/2014/main" id="{07F5E319-1F56-4D6D-A869-80399EF48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07" t="11762" r="20654" b="17747"/>
          <a:stretch/>
        </p:blipFill>
        <p:spPr bwMode="auto">
          <a:xfrm>
            <a:off x="1037166" y="1314816"/>
            <a:ext cx="1847427" cy="267316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98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2" presetClass="entr" presetSubtype="4"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1721678" y="1299646"/>
            <a:ext cx="5700644" cy="3683000"/>
          </a:xfrm>
        </p:spPr>
        <p:txBody>
          <a:bodyPr anchor="t"/>
          <a:lstStyle/>
          <a:p>
            <a:pPr marL="0" indent="0" algn="ctr">
              <a:buNone/>
            </a:pPr>
            <a:r>
              <a:rPr lang="he-IL" sz="1600" dirty="0"/>
              <a:t>מערכת בודדת אשר מבצעת </a:t>
            </a:r>
            <a:r>
              <a:rPr lang="he-IL" sz="1600" b="1" dirty="0">
                <a:solidFill>
                  <a:schemeClr val="accent1"/>
                </a:solidFill>
              </a:rPr>
              <a:t>פעילויות בלתי תלויות</a:t>
            </a:r>
            <a:r>
              <a:rPr lang="he-IL" sz="1600" dirty="0"/>
              <a:t> במקביל האחת לשנייה. בניגוד לאופן "</a:t>
            </a:r>
            <a:r>
              <a:rPr lang="he-IL" sz="1600" b="1" dirty="0">
                <a:solidFill>
                  <a:schemeClr val="bg2"/>
                </a:solidFill>
              </a:rPr>
              <a:t>טורי</a:t>
            </a:r>
            <a:r>
              <a:rPr lang="he-IL" sz="1600" dirty="0"/>
              <a:t>", בה הפעולות מתבצעות אחת אחרי השנייה.</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מקביליות</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3" name="Picture 4" descr="תוצאת תמונה עבור ‪multitasking funny image‬‏">
            <a:extLst>
              <a:ext uri="{FF2B5EF4-FFF2-40B4-BE49-F238E27FC236}">
                <a16:creationId xmlns:a16="http://schemas.microsoft.com/office/drawing/2014/main" id="{7C1DEDF7-B3CB-4955-915C-9AA089B2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4" t="5324" r="3831" b="12845"/>
          <a:stretch/>
        </p:blipFill>
        <p:spPr bwMode="auto">
          <a:xfrm>
            <a:off x="3236502" y="2254707"/>
            <a:ext cx="2670996" cy="2282169"/>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39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3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15AF-880D-40BF-A3F7-94F6F2067C93}"/>
              </a:ext>
            </a:extLst>
          </p:cNvPr>
          <p:cNvSpPr>
            <a:spLocks noGrp="1"/>
          </p:cNvSpPr>
          <p:nvPr>
            <p:ph type="title"/>
          </p:nvPr>
        </p:nvSpPr>
        <p:spPr>
          <a:xfrm>
            <a:off x="780150" y="639033"/>
            <a:ext cx="6066000" cy="808200"/>
          </a:xfrm>
        </p:spPr>
        <p:txBody>
          <a:bodyPr/>
          <a:lstStyle/>
          <a:p>
            <a:r>
              <a:rPr lang="en-US" dirty="0"/>
              <a:t>Multi-Threading</a:t>
            </a:r>
            <a:endParaRPr lang="en-IL" dirty="0"/>
          </a:p>
        </p:txBody>
      </p:sp>
      <p:sp>
        <p:nvSpPr>
          <p:cNvPr id="4" name="Text Placeholder 1">
            <a:extLst>
              <a:ext uri="{FF2B5EF4-FFF2-40B4-BE49-F238E27FC236}">
                <a16:creationId xmlns:a16="http://schemas.microsoft.com/office/drawing/2014/main" id="{6A308CA4-18BC-4CA0-BD92-B9BDC37F6680}"/>
              </a:ext>
            </a:extLst>
          </p:cNvPr>
          <p:cNvSpPr>
            <a:spLocks noGrp="1"/>
          </p:cNvSpPr>
          <p:nvPr>
            <p:ph type="body" idx="1"/>
          </p:nvPr>
        </p:nvSpPr>
        <p:spPr>
          <a:xfrm>
            <a:off x="1014484" y="1460500"/>
            <a:ext cx="5597332" cy="3683000"/>
          </a:xfrm>
        </p:spPr>
        <p:txBody>
          <a:bodyPr anchor="t"/>
          <a:lstStyle/>
          <a:p>
            <a:pPr marL="0" indent="0">
              <a:buNone/>
            </a:pPr>
            <a:r>
              <a:rPr lang="he-IL" sz="1400" dirty="0"/>
              <a:t>ביל גייטס ביקש מאתנו לכתוב תוכנת </a:t>
            </a:r>
            <a:r>
              <a:rPr lang="he-IL" sz="1400" b="1" dirty="0">
                <a:solidFill>
                  <a:schemeClr val="accent1"/>
                </a:solidFill>
              </a:rPr>
              <a:t>מעבד תמלילים </a:t>
            </a:r>
            <a:r>
              <a:rPr lang="he-IL" sz="1400" dirty="0"/>
              <a:t>(כמו </a:t>
            </a:r>
            <a:r>
              <a:rPr lang="en-US" sz="1400" dirty="0"/>
              <a:t>Word</a:t>
            </a:r>
            <a:r>
              <a:rPr lang="he-IL" sz="1400" dirty="0"/>
              <a:t>) המאפשרת ליצור מסמכים ולשלוח אותם להדפסה</a:t>
            </a:r>
          </a:p>
          <a:p>
            <a:pPr marL="285750"/>
            <a:r>
              <a:rPr lang="he-IL" sz="1400" dirty="0"/>
              <a:t>נכון לרגע זה, </a:t>
            </a:r>
            <a:r>
              <a:rPr lang="he-IL" sz="1400" b="1" dirty="0">
                <a:solidFill>
                  <a:schemeClr val="accent3"/>
                </a:solidFill>
              </a:rPr>
              <a:t>זרימת </a:t>
            </a:r>
            <a:r>
              <a:rPr lang="he-IL" sz="1400" b="1" dirty="0" err="1">
                <a:solidFill>
                  <a:schemeClr val="accent3"/>
                </a:solidFill>
              </a:rPr>
              <a:t>התכנית</a:t>
            </a:r>
            <a:r>
              <a:rPr lang="he-IL" sz="1400" b="1" dirty="0">
                <a:solidFill>
                  <a:schemeClr val="accent3"/>
                </a:solidFill>
              </a:rPr>
              <a:t> </a:t>
            </a:r>
            <a:r>
              <a:rPr lang="he-IL" sz="1400" dirty="0"/>
              <a:t>תהיה כזו:</a:t>
            </a:r>
          </a:p>
          <a:p>
            <a:pPr marL="781050" lvl="1" algn="r"/>
            <a:r>
              <a:rPr lang="he-IL" sz="1100" dirty="0"/>
              <a:t>קבל קלט מהמשתמש</a:t>
            </a:r>
          </a:p>
          <a:p>
            <a:pPr marL="781050" lvl="1" algn="r"/>
            <a:r>
              <a:rPr lang="he-IL" sz="1100" dirty="0"/>
              <a:t>שלח למדפסת את המסמך והדפס</a:t>
            </a:r>
          </a:p>
          <a:p>
            <a:pPr marL="781050" lvl="1" algn="r"/>
            <a:r>
              <a:rPr lang="he-IL" sz="1100" dirty="0"/>
              <a:t>קבל קלט חדש</a:t>
            </a:r>
            <a:br>
              <a:rPr lang="he-IL" sz="1400" dirty="0"/>
            </a:br>
            <a:endParaRPr lang="he-IL" sz="1400" dirty="0"/>
          </a:p>
          <a:p>
            <a:pPr marL="285750"/>
            <a:r>
              <a:rPr lang="he-IL" sz="1400" dirty="0"/>
              <a:t>איזו בעיה זה מעלה ב</a:t>
            </a:r>
            <a:r>
              <a:rPr lang="he-IL" sz="1400" b="1" dirty="0">
                <a:solidFill>
                  <a:schemeClr val="accent2">
                    <a:lumMod val="75000"/>
                  </a:schemeClr>
                </a:solidFill>
              </a:rPr>
              <a:t>חוויית המשתמש</a:t>
            </a:r>
            <a:r>
              <a:rPr lang="he-IL" sz="1400" dirty="0"/>
              <a:t>?</a:t>
            </a:r>
            <a:br>
              <a:rPr lang="he-IL" sz="1400" dirty="0"/>
            </a:br>
            <a:endParaRPr lang="he-IL" sz="1400" dirty="0"/>
          </a:p>
          <a:p>
            <a:pPr marL="285750"/>
            <a:r>
              <a:rPr lang="he-IL" sz="1400" dirty="0"/>
              <a:t>כיצד נפתור אותה?</a:t>
            </a:r>
          </a:p>
        </p:txBody>
      </p:sp>
      <p:pic>
        <p:nvPicPr>
          <p:cNvPr id="5" name="Picture 2" descr="תוצאת תמונה עבור ‪Bill gates funny picture‬‏">
            <a:extLst>
              <a:ext uri="{FF2B5EF4-FFF2-40B4-BE49-F238E27FC236}">
                <a16:creationId xmlns:a16="http://schemas.microsoft.com/office/drawing/2014/main" id="{088A7671-2CA5-479C-A191-F70B05B6D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810" y="2342661"/>
            <a:ext cx="1866250" cy="1862370"/>
          </a:xfrm>
          <a:prstGeom prst="rect">
            <a:avLst/>
          </a:prstGeom>
          <a:noFill/>
          <a:ln w="38100">
            <a:solidFill>
              <a:schemeClr val="bg2"/>
            </a:solidFill>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269BD25-7B10-4A99-8971-669EF15CDFCD}"/>
              </a:ext>
            </a:extLst>
          </p:cNvPr>
          <p:cNvCxnSpPr>
            <a:cxnSpLocks/>
          </p:cNvCxnSpPr>
          <p:nvPr/>
        </p:nvCxnSpPr>
        <p:spPr>
          <a:xfrm flipV="1">
            <a:off x="2872581" y="3291307"/>
            <a:ext cx="332422" cy="67744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2B6346-A71E-4E5B-95D0-5DA57C63298D}"/>
              </a:ext>
            </a:extLst>
          </p:cNvPr>
          <p:cNvCxnSpPr>
            <a:cxnSpLocks/>
          </p:cNvCxnSpPr>
          <p:nvPr/>
        </p:nvCxnSpPr>
        <p:spPr>
          <a:xfrm flipV="1">
            <a:off x="2872581" y="3492500"/>
            <a:ext cx="618332" cy="47625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2" name="Picture 2" descr="תוצאת תמונה עבור ‪Bill gates funny picture‬‏">
            <a:extLst>
              <a:ext uri="{FF2B5EF4-FFF2-40B4-BE49-F238E27FC236}">
                <a16:creationId xmlns:a16="http://schemas.microsoft.com/office/drawing/2014/main" id="{155911D4-0425-41E9-BDED-EB2E9E5AC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918" t="79427" r="3650" b="-824"/>
          <a:stretch/>
        </p:blipFill>
        <p:spPr bwMode="auto">
          <a:xfrm>
            <a:off x="3147060" y="2938463"/>
            <a:ext cx="788897" cy="57229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0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0-#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1824990" y="1070025"/>
            <a:ext cx="5597332" cy="3683000"/>
          </a:xfrm>
        </p:spPr>
        <p:txBody>
          <a:bodyPr anchor="t"/>
          <a:lstStyle/>
          <a:p>
            <a:pPr marL="0" indent="0">
              <a:buNone/>
            </a:pPr>
            <a:r>
              <a:rPr lang="he-IL" sz="1600" b="1" dirty="0">
                <a:solidFill>
                  <a:schemeClr val="bg2"/>
                </a:solidFill>
              </a:rPr>
              <a:t>תכנות מקבילי</a:t>
            </a:r>
            <a:r>
              <a:rPr lang="he-IL" sz="1600" dirty="0"/>
              <a:t>:  </a:t>
            </a:r>
            <a:br>
              <a:rPr lang="he-IL" sz="1600" dirty="0"/>
            </a:br>
            <a:endParaRPr lang="he-IL" sz="1600" dirty="0"/>
          </a:p>
          <a:p>
            <a:pPr marL="285750"/>
            <a:r>
              <a:rPr lang="he-IL" sz="1600" dirty="0"/>
              <a:t>עקרון בתכנות שתומך בביצוע מספר מטלות במקביל</a:t>
            </a:r>
            <a:br>
              <a:rPr lang="he-IL" sz="1600" dirty="0"/>
            </a:br>
            <a:endParaRPr lang="he-IL" sz="1600" dirty="0"/>
          </a:p>
          <a:p>
            <a:pPr marL="285750"/>
            <a:r>
              <a:rPr lang="he-IL" sz="1600" dirty="0"/>
              <a:t>ניתן לחלק את מרבית התוכנות המורכבות למספר </a:t>
            </a:r>
            <a:r>
              <a:rPr lang="he-IL" sz="1600" b="1" dirty="0"/>
              <a:t>תתי-מטלות</a:t>
            </a:r>
            <a:r>
              <a:rPr lang="he-IL" sz="1600" dirty="0"/>
              <a:t> שיכולות </a:t>
            </a:r>
            <a:r>
              <a:rPr lang="he-IL" sz="1600" b="1" dirty="0">
                <a:solidFill>
                  <a:schemeClr val="accent3"/>
                </a:solidFill>
              </a:rPr>
              <a:t>להתבצע בו זמנית</a:t>
            </a:r>
            <a:br>
              <a:rPr lang="he-IL" sz="1600" dirty="0"/>
            </a:br>
            <a:endParaRPr lang="he-IL" sz="1600" dirty="0"/>
          </a:p>
          <a:p>
            <a:pPr marL="285750"/>
            <a:r>
              <a:rPr lang="he-IL" sz="1600" b="1" dirty="0">
                <a:solidFill>
                  <a:schemeClr val="accent2">
                    <a:lumMod val="75000"/>
                  </a:schemeClr>
                </a:solidFill>
              </a:rPr>
              <a:t>לדוגמא</a:t>
            </a:r>
            <a:r>
              <a:rPr lang="he-IL" sz="1600" dirty="0"/>
              <a:t>: </a:t>
            </a:r>
          </a:p>
          <a:p>
            <a:pPr marL="781050" lvl="1" algn="r"/>
            <a:r>
              <a:rPr lang="he-IL" sz="1400" dirty="0"/>
              <a:t>שרת </a:t>
            </a:r>
            <a:r>
              <a:rPr lang="en-US" sz="1400" dirty="0"/>
              <a:t>web</a:t>
            </a:r>
            <a:r>
              <a:rPr lang="he-IL" sz="1400" dirty="0"/>
              <a:t> - מסוגל גם לקבל חיבורים חדשים וגם להתמודד עם החיבורים הקיימים</a:t>
            </a:r>
            <a:br>
              <a:rPr lang="en-US" sz="1400" dirty="0"/>
            </a:br>
            <a:endParaRPr lang="he-IL" sz="1600" dirty="0"/>
          </a:p>
          <a:p>
            <a:pPr marL="285750"/>
            <a:r>
              <a:rPr lang="he-IL" sz="1600" b="1" dirty="0">
                <a:solidFill>
                  <a:schemeClr val="accent1"/>
                </a:solidFill>
              </a:rPr>
              <a:t>היתרונות</a:t>
            </a:r>
            <a:r>
              <a:rPr lang="he-IL" sz="1600" dirty="0"/>
              <a:t> ב- </a:t>
            </a:r>
            <a:r>
              <a:rPr lang="en-US" sz="1600" dirty="0"/>
              <a:t>Multi-Threading</a:t>
            </a:r>
          </a:p>
          <a:p>
            <a:pPr marL="781050" lvl="1" algn="r"/>
            <a:r>
              <a:rPr lang="he-IL" sz="1400" dirty="0"/>
              <a:t>יעילות ריצה</a:t>
            </a:r>
          </a:p>
          <a:p>
            <a:pPr marL="781050" lvl="1" algn="r"/>
            <a:r>
              <a:rPr lang="he-IL" sz="1400" dirty="0"/>
              <a:t>חווית משתמש</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en-US" dirty="0"/>
              <a:t>Multi-Threading</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59670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15626</TotalTime>
  <Words>3282</Words>
  <Application>Microsoft Office PowerPoint</Application>
  <PresentationFormat>On-screen Show (16:9)</PresentationFormat>
  <Paragraphs>400</Paragraphs>
  <Slides>36</Slides>
  <Notes>36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Tahoma</vt:lpstr>
      <vt:lpstr>Arial</vt:lpstr>
      <vt:lpstr>Consolas</vt:lpstr>
      <vt:lpstr>Arimo</vt:lpstr>
      <vt:lpstr>Courier New</vt:lpstr>
      <vt:lpstr>Cambria Math</vt:lpstr>
      <vt:lpstr>Calibri</vt:lpstr>
      <vt:lpstr>מגשימים - מבוא לתכנות</vt:lpstr>
      <vt:lpstr>אייקונים</vt:lpstr>
      <vt:lpstr>PowerPoint Presentation</vt:lpstr>
      <vt:lpstr>Multi-Threading</vt:lpstr>
      <vt:lpstr>בשיעור הקודם</vt:lpstr>
      <vt:lpstr>Threads</vt:lpstr>
      <vt:lpstr>מקביליות</vt:lpstr>
      <vt:lpstr>מקביליות</vt:lpstr>
      <vt:lpstr>Multi-Threading</vt:lpstr>
      <vt:lpstr>Multi-Threading</vt:lpstr>
      <vt:lpstr>Threads</vt:lpstr>
      <vt:lpstr>תהליכים - Processes</vt:lpstr>
      <vt:lpstr>תהליכים - Processes</vt:lpstr>
      <vt:lpstr>תהליכים - Processes</vt:lpstr>
      <vt:lpstr>Threads</vt:lpstr>
      <vt:lpstr>תהליכונים - Threads</vt:lpstr>
      <vt:lpstr>תהליכים - Processes</vt:lpstr>
      <vt:lpstr>תהליכונים - Threads</vt:lpstr>
      <vt:lpstr>Process VS Thread</vt:lpstr>
      <vt:lpstr>Process VS Thread</vt:lpstr>
      <vt:lpstr>שאלות? תהיות?</vt:lpstr>
      <vt:lpstr>Threads</vt:lpstr>
      <vt:lpstr>MT בשפת C++</vt:lpstr>
      <vt:lpstr>MT בשפת C++</vt:lpstr>
      <vt:lpstr>שאלת מחשבה</vt:lpstr>
      <vt:lpstr>MT בשפת C++</vt:lpstr>
      <vt:lpstr>שאלת מחשבה</vt:lpstr>
      <vt:lpstr>MT בשפת C++</vt:lpstr>
      <vt:lpstr>Process VS Thread</vt:lpstr>
      <vt:lpstr>MT בשפת C++</vt:lpstr>
      <vt:lpstr>שאלת מחשבה</vt:lpstr>
      <vt:lpstr>Threads</vt:lpstr>
      <vt:lpstr>מתי נמקבל</vt:lpstr>
      <vt:lpstr>מתי לא נמקבל</vt:lpstr>
      <vt:lpstr>סיכום</vt:lpstr>
      <vt:lpstr>שאלות? תהיות?</vt:lpstr>
      <vt:lpstr>שיעור 11 סיימנו!!!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Tomer Lior</cp:lastModifiedBy>
  <cp:revision>102</cp:revision>
  <dcterms:modified xsi:type="dcterms:W3CDTF">2021-12-30T13:36:06Z</dcterms:modified>
</cp:coreProperties>
</file>